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64" r:id="rId5"/>
    <p:sldId id="276" r:id="rId6"/>
    <p:sldId id="277" r:id="rId7"/>
    <p:sldId id="278" r:id="rId8"/>
    <p:sldId id="279" r:id="rId9"/>
    <p:sldId id="280" r:id="rId10"/>
    <p:sldId id="266" r:id="rId11"/>
    <p:sldId id="285" r:id="rId12"/>
    <p:sldId id="281" r:id="rId13"/>
    <p:sldId id="283" r:id="rId14"/>
    <p:sldId id="282" r:id="rId15"/>
  </p:sldIdLst>
  <p:sldSz cx="12188825" cy="6858000"/>
  <p:notesSz cx="6858000" cy="9144000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5" autoAdjust="0"/>
    <p:restoredTop sz="94280" autoAdjust="0"/>
  </p:normalViewPr>
  <p:slideViewPr>
    <p:cSldViewPr showGuides="1">
      <p:cViewPr varScale="1">
        <p:scale>
          <a:sx n="68" d="100"/>
          <a:sy n="68" d="100"/>
        </p:scale>
        <p:origin x="654" y="72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2862" y="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12/12/2021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11/20/2021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62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5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11/20/2021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11/20/2021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11/20/2021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1706581" indent="0">
              <a:buNone/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11/20/2021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11/20/2021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11/20/2021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11/20/2021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11/20/2021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11/20/2021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smtClean="0"/>
              <a:pPr/>
              <a:t>11/20/2021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ACE2F2-546C-4089-AF87-06620BD50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93" t="21851" r="56935" b="30768"/>
          <a:stretch/>
        </p:blipFill>
        <p:spPr>
          <a:xfrm>
            <a:off x="7366993" y="14521"/>
            <a:ext cx="3299419" cy="4709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9812" y="762000"/>
            <a:ext cx="7008574" cy="3298825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Writing Guideline (F-1)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A2217F-AAA1-42C8-9F80-B225825205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107" t="43510" r="52501" b="11289"/>
          <a:stretch/>
        </p:blipFill>
        <p:spPr>
          <a:xfrm>
            <a:off x="8685212" y="2133600"/>
            <a:ext cx="3352800" cy="4557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40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801028" y="157656"/>
            <a:ext cx="7132646" cy="763888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4418013" y="1066800"/>
            <a:ext cx="7696200" cy="5791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What Al-Anon slogan(s) do you use the most? Why?</a:t>
            </a:r>
          </a:p>
          <a:p>
            <a:r>
              <a:rPr lang="en-US" dirty="0"/>
              <a:t>What makes your HOME GROUP special?</a:t>
            </a:r>
          </a:p>
          <a:p>
            <a:r>
              <a:rPr lang="en-US" dirty="0"/>
              <a:t>When I attended Al-Anon, I learned that I am special because...</a:t>
            </a:r>
          </a:p>
          <a:p>
            <a:r>
              <a:rPr lang="en-US" dirty="0"/>
              <a:t>What areas of your home, workplace or life have changed by attending Al-Anon?</a:t>
            </a:r>
          </a:p>
          <a:p>
            <a:r>
              <a:rPr lang="en-US" dirty="0"/>
              <a:t>How have you learned to take care of yourself with recovery in Al-Anon?</a:t>
            </a:r>
          </a:p>
          <a:p>
            <a:r>
              <a:rPr lang="en-US" dirty="0"/>
              <a:t>What makes you return to Al-Anon meetings?</a:t>
            </a:r>
          </a:p>
          <a:p>
            <a:r>
              <a:rPr lang="en-US" dirty="0"/>
              <a:t>My feelings are hurt. Please listen to me".</a:t>
            </a:r>
          </a:p>
          <a:p>
            <a:r>
              <a:rPr lang="es-ES" dirty="0" err="1"/>
              <a:t>What</a:t>
            </a:r>
            <a:r>
              <a:rPr lang="es-ES" dirty="0"/>
              <a:t> do </a:t>
            </a:r>
            <a:r>
              <a:rPr lang="es-ES" dirty="0" err="1"/>
              <a:t>you</a:t>
            </a:r>
            <a:r>
              <a:rPr lang="es-ES" dirty="0"/>
              <a:t> mean?</a:t>
            </a:r>
            <a:endParaRPr lang="en-US" dirty="0"/>
          </a:p>
          <a:p>
            <a:r>
              <a:rPr lang="en-US" dirty="0"/>
              <a:t>Do you feel guilty about something? How has Al-Anon helped you through this FEELING?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8FA53B-6E9C-47E4-84EC-A63AB22CA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04" t="11991" r="14991" b="5989"/>
          <a:stretch/>
        </p:blipFill>
        <p:spPr>
          <a:xfrm>
            <a:off x="227012" y="921543"/>
            <a:ext cx="4038600" cy="51744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10253B-48C1-4E1F-B901-98E9A367D221}"/>
              </a:ext>
            </a:extLst>
          </p:cNvPr>
          <p:cNvSpPr txBox="1"/>
          <p:nvPr/>
        </p:nvSpPr>
        <p:spPr>
          <a:xfrm>
            <a:off x="531812" y="1068050"/>
            <a:ext cx="3505200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It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gave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me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relief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to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know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that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I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was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not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responsible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to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control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everyone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else’s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2200" dirty="0" err="1">
                <a:latin typeface="Aharoni" panose="020B0604020202020204" pitchFamily="2" charset="-79"/>
                <a:cs typeface="Aharoni" panose="020B0604020202020204" pitchFamily="2" charset="-79"/>
              </a:rPr>
              <a:t>lives</a:t>
            </a:r>
            <a:r>
              <a:rPr lang="es-ES" sz="2200" dirty="0">
                <a:latin typeface="Aharoni" panose="020B0604020202020204" pitchFamily="2" charset="-79"/>
                <a:cs typeface="Aharoni" panose="020B0604020202020204" pitchFamily="2" charset="-79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719679-B170-4397-A19E-691189323049}"/>
              </a:ext>
            </a:extLst>
          </p:cNvPr>
          <p:cNvSpPr txBox="1"/>
          <p:nvPr/>
        </p:nvSpPr>
        <p:spPr>
          <a:xfrm>
            <a:off x="379412" y="5257800"/>
            <a:ext cx="3733800" cy="661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1050" dirty="0" err="1">
                <a:latin typeface="Aharoni" panose="020B0604020202020204" pitchFamily="2" charset="-79"/>
                <a:cs typeface="Aharoni" panose="020B0604020202020204" pitchFamily="2" charset="-79"/>
              </a:rPr>
              <a:t>Taken</a:t>
            </a:r>
            <a:r>
              <a:rPr lang="es-ES" sz="10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1050" dirty="0" err="1">
                <a:latin typeface="Aharoni" panose="020B0604020202020204" pitchFamily="2" charset="-79"/>
                <a:cs typeface="Aharoni" panose="020B0604020202020204" pitchFamily="2" charset="-79"/>
              </a:rPr>
              <a:t>from</a:t>
            </a:r>
            <a:r>
              <a:rPr lang="es-ES" sz="10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1050" dirty="0" err="1">
                <a:latin typeface="Aharoni" panose="020B0604020202020204" pitchFamily="2" charset="-79"/>
                <a:cs typeface="Aharoni" panose="020B0604020202020204" pitchFamily="2" charset="-79"/>
              </a:rPr>
              <a:t>The</a:t>
            </a:r>
            <a:r>
              <a:rPr lang="es-ES" sz="1050" dirty="0">
                <a:latin typeface="Aharoni" panose="020B0604020202020204" pitchFamily="2" charset="-79"/>
                <a:cs typeface="Aharoni" panose="020B0604020202020204" pitchFamily="2" charset="-79"/>
              </a:rPr>
              <a:t> Al-</a:t>
            </a:r>
            <a:r>
              <a:rPr lang="es-ES" sz="1050" dirty="0" err="1">
                <a:latin typeface="Aharoni" panose="020B0604020202020204" pitchFamily="2" charset="-79"/>
                <a:cs typeface="Aharoni" panose="020B0604020202020204" pitchFamily="2" charset="-79"/>
              </a:rPr>
              <a:t>Anon</a:t>
            </a:r>
            <a:r>
              <a:rPr lang="es-ES" sz="10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1050" dirty="0" err="1">
                <a:latin typeface="Aharoni" panose="020B0604020202020204" pitchFamily="2" charset="-79"/>
                <a:cs typeface="Aharoni" panose="020B0604020202020204" pitchFamily="2" charset="-79"/>
              </a:rPr>
              <a:t>Forum</a:t>
            </a:r>
            <a:r>
              <a:rPr lang="es-ES" sz="1050" dirty="0">
                <a:latin typeface="Aharoni" panose="020B0604020202020204" pitchFamily="2" charset="-79"/>
                <a:cs typeface="Aharoni" panose="020B0604020202020204" pitchFamily="2" charset="-79"/>
              </a:rPr>
              <a:t> magazine</a:t>
            </a:r>
          </a:p>
          <a:p>
            <a:pPr algn="ctr"/>
            <a:r>
              <a:rPr lang="es-ES" sz="1050" dirty="0" err="1">
                <a:latin typeface="Aharoni" panose="020B0604020202020204" pitchFamily="2" charset="-79"/>
                <a:cs typeface="Aharoni" panose="020B0604020202020204" pitchFamily="2" charset="-79"/>
              </a:rPr>
              <a:t>January</a:t>
            </a:r>
            <a:r>
              <a:rPr lang="es-ES" sz="10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1050" dirty="0" err="1">
                <a:latin typeface="Aharoni" panose="020B0604020202020204" pitchFamily="2" charset="-79"/>
                <a:cs typeface="Aharoni" panose="020B0604020202020204" pitchFamily="2" charset="-79"/>
              </a:rPr>
              <a:t>of</a:t>
            </a:r>
            <a:r>
              <a:rPr lang="es-ES" sz="1050" dirty="0">
                <a:latin typeface="Aharoni" panose="020B0604020202020204" pitchFamily="2" charset="-79"/>
                <a:cs typeface="Aharoni" panose="020B0604020202020204" pitchFamily="2" charset="-79"/>
              </a:rPr>
              <a:t> 2008</a:t>
            </a:r>
          </a:p>
          <a:p>
            <a:pPr algn="ctr"/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Reprinted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with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permission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from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The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Forum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, Al-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Anon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Family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Group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 </a:t>
            </a:r>
            <a:r>
              <a:rPr lang="es-ES" sz="750" dirty="0" err="1">
                <a:latin typeface="Aharoni" panose="020B0604020202020204" pitchFamily="2" charset="-79"/>
                <a:cs typeface="Aharoni" panose="020B0604020202020204" pitchFamily="2" charset="-79"/>
              </a:rPr>
              <a:t>Hdqtrs</a:t>
            </a:r>
            <a:r>
              <a:rPr lang="es-ES" sz="750" dirty="0">
                <a:latin typeface="Aharoni" panose="020B0604020202020204" pitchFamily="2" charset="-79"/>
                <a:cs typeface="Aharoni" panose="020B0604020202020204" pitchFamily="2" charset="-79"/>
              </a:rPr>
              <a:t>, Inc. Virginia Beach, VA</a:t>
            </a:r>
          </a:p>
        </p:txBody>
      </p:sp>
    </p:spTree>
    <p:extLst>
      <p:ext uri="{BB962C8B-B14F-4D97-AF65-F5344CB8AC3E}">
        <p14:creationId xmlns:p14="http://schemas.microsoft.com/office/powerpoint/2010/main" val="38605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716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7012" y="1447800"/>
            <a:ext cx="7848600" cy="5334000"/>
          </a:xfrm>
        </p:spPr>
        <p:txBody>
          <a:bodyPr>
            <a:normAutofit fontScale="70000" lnSpcReduction="20000"/>
          </a:bodyPr>
          <a:lstStyle/>
          <a:p>
            <a:r>
              <a:rPr lang="es-ES" dirty="0" err="1"/>
              <a:t>Today</a:t>
            </a:r>
            <a:r>
              <a:rPr lang="es-ES" dirty="0"/>
              <a:t> I am </a:t>
            </a:r>
            <a:r>
              <a:rPr lang="es-ES" dirty="0" err="1"/>
              <a:t>grateful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…</a:t>
            </a:r>
            <a:endParaRPr lang="en-US" dirty="0"/>
          </a:p>
          <a:p>
            <a:r>
              <a:rPr lang="en-US" dirty="0"/>
              <a:t>I did not want to attend this writing workshop, today, but here I am. My Higher Power wants me to share what I have in my heart</a:t>
            </a:r>
            <a:r>
              <a:rPr lang="es-ES" dirty="0"/>
              <a:t>.</a:t>
            </a:r>
            <a:endParaRPr lang="en-US" dirty="0"/>
          </a:p>
          <a:p>
            <a:r>
              <a:rPr lang="en-US" dirty="0"/>
              <a:t>If you have not done any Service work, why not</a:t>
            </a:r>
            <a:r>
              <a:rPr lang="es-ES" dirty="0"/>
              <a:t>?</a:t>
            </a:r>
            <a:endParaRPr lang="en-US" dirty="0"/>
          </a:p>
          <a:p>
            <a:r>
              <a:rPr lang="en-US" dirty="0"/>
              <a:t>My perceptions have changed from attending Al-Anon meetings. Write about that</a:t>
            </a:r>
            <a:r>
              <a:rPr lang="es-ES" dirty="0"/>
              <a:t>.</a:t>
            </a:r>
            <a:endParaRPr lang="en-US" dirty="0"/>
          </a:p>
          <a:p>
            <a:r>
              <a:rPr lang="en-US" dirty="0"/>
              <a:t>What do you get from attending several Al-Anon meetings a week</a:t>
            </a:r>
            <a:r>
              <a:rPr lang="es-ES" dirty="0"/>
              <a:t>?</a:t>
            </a:r>
            <a:endParaRPr lang="en-US" dirty="0"/>
          </a:p>
          <a:p>
            <a:r>
              <a:rPr lang="en-US" dirty="0"/>
              <a:t>What are you afraid to do? How is Al-Anon helping you with this</a:t>
            </a:r>
            <a:r>
              <a:rPr lang="es-ES" dirty="0"/>
              <a:t>?</a:t>
            </a:r>
            <a:endParaRPr lang="en-US" dirty="0"/>
          </a:p>
          <a:p>
            <a:r>
              <a:rPr lang="en-US" dirty="0"/>
              <a:t>We cannot tell other members how to do it, but we offer our experience, strength and hope. How has this helped you</a:t>
            </a:r>
            <a:r>
              <a:rPr lang="es-ES" dirty="0"/>
              <a:t>?</a:t>
            </a:r>
            <a:endParaRPr lang="en-US" dirty="0"/>
          </a:p>
          <a:p>
            <a:r>
              <a:rPr lang="en-US" dirty="0"/>
              <a:t>Choose one of the topics above and write it in Notepad</a:t>
            </a:r>
            <a:r>
              <a:rPr lang="es-ES" dirty="0"/>
              <a:t>.</a:t>
            </a:r>
            <a:endParaRPr lang="en-US" dirty="0"/>
          </a:p>
          <a:p>
            <a:r>
              <a:rPr lang="en-US" dirty="0"/>
              <a:t>You can write as much or as little as you want, but please write something. Your feelings are important and can help other members</a:t>
            </a:r>
            <a:r>
              <a:rPr lang="es-ES" dirty="0"/>
              <a:t>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78EEC3-5652-4BA8-9CB9-05942E727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03" t="26721" r="22493" b="9990"/>
          <a:stretch/>
        </p:blipFill>
        <p:spPr>
          <a:xfrm>
            <a:off x="8050213" y="1600200"/>
            <a:ext cx="3911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1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457489" y="1701800"/>
            <a:ext cx="7817174" cy="4851400"/>
          </a:xfrm>
        </p:spPr>
        <p:txBody>
          <a:bodyPr>
            <a:normAutofit/>
          </a:bodyPr>
          <a:lstStyle/>
          <a:p>
            <a:r>
              <a:rPr lang="en-US" dirty="0"/>
              <a:t>Everyone has something to share about the Al-Anon program, whether you are a newcomer or longtime member. </a:t>
            </a:r>
            <a:r>
              <a:rPr lang="es-ES" dirty="0"/>
              <a:t> </a:t>
            </a:r>
          </a:p>
          <a:p>
            <a:pPr lvl="1"/>
            <a:r>
              <a:rPr lang="en-US" dirty="0"/>
              <a:t>Al-Anon helps us to recover from the effects of someone else’s drinking, to improve and live happier lives</a:t>
            </a:r>
            <a:r>
              <a:rPr lang="es-ES" dirty="0"/>
              <a:t>. </a:t>
            </a:r>
          </a:p>
          <a:p>
            <a:pPr lvl="1"/>
            <a:r>
              <a:rPr lang="en-US" dirty="0"/>
              <a:t>There are tears, fears, joys and laughter</a:t>
            </a:r>
            <a:r>
              <a:rPr lang="es-ES" dirty="0"/>
              <a:t>. </a:t>
            </a:r>
          </a:p>
          <a:p>
            <a:pPr lvl="1"/>
            <a:r>
              <a:rPr lang="en-US" dirty="0"/>
              <a:t>We’re able to address and respond to the sorrows, miracles, and setbacks, as well as take steps forward that are part of life</a:t>
            </a:r>
            <a:r>
              <a:rPr lang="es-ES" dirty="0"/>
              <a:t>. </a:t>
            </a:r>
          </a:p>
          <a:p>
            <a:pPr lvl="1"/>
            <a:r>
              <a:rPr lang="es-ES" dirty="0" err="1"/>
              <a:t>Recovery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journey</a:t>
            </a:r>
            <a:r>
              <a:rPr lang="es-ES" dirty="0"/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87562E-A60E-4824-BBDA-2042A90F9F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35" y="2133600"/>
            <a:ext cx="2773277" cy="4187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182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117309" y="1701800"/>
            <a:ext cx="7644103" cy="4470400"/>
          </a:xfrm>
        </p:spPr>
        <p:txBody>
          <a:bodyPr>
            <a:normAutofit/>
          </a:bodyPr>
          <a:lstStyle/>
          <a:p>
            <a:r>
              <a:rPr lang="en-US" dirty="0"/>
              <a:t>You don’t have to have all the answers, and your story doesn’t have to be perfect</a:t>
            </a:r>
            <a:r>
              <a:rPr lang="es-ES" dirty="0"/>
              <a:t>. </a:t>
            </a:r>
          </a:p>
          <a:p>
            <a:pPr lvl="1"/>
            <a:r>
              <a:rPr lang="en-US" dirty="0"/>
              <a:t>The World Service Office staff will edit for grammar, punctuation and spelling</a:t>
            </a:r>
            <a:r>
              <a:rPr lang="es-ES" dirty="0"/>
              <a:t>. </a:t>
            </a:r>
          </a:p>
          <a:p>
            <a:pPr lvl="1"/>
            <a:r>
              <a:rPr lang="en-US" dirty="0"/>
              <a:t>All you need to do is to share from heart</a:t>
            </a:r>
            <a:r>
              <a:rPr lang="es-ES" dirty="0"/>
              <a:t>.</a:t>
            </a:r>
          </a:p>
          <a:p>
            <a:r>
              <a:rPr lang="en-US" dirty="0"/>
              <a:t>It takes courage to write with complete honesty, but finding that courage is a step forward toward recovery for you and those who read your sharing</a:t>
            </a:r>
            <a:r>
              <a:rPr lang="es-ES" dirty="0"/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B73242-8EBB-4723-B125-EAA9A218B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6212" y="1524000"/>
            <a:ext cx="2813924" cy="424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75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427412" y="1701800"/>
            <a:ext cx="8077200" cy="5080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Word count for Forum features</a:t>
            </a:r>
            <a:r>
              <a:rPr lang="es-ES" b="1" dirty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  <a:p>
            <a:pPr lvl="0"/>
            <a:r>
              <a:rPr lang="en-US" dirty="0"/>
              <a:t>Standard sharing—300 to 400 words</a:t>
            </a:r>
            <a:endParaRPr lang="en-US" b="1" dirty="0"/>
          </a:p>
          <a:p>
            <a:pPr lvl="0"/>
            <a:r>
              <a:rPr lang="en-US" dirty="0"/>
              <a:t>“Our Three Legacies” sharing (a Step, a Tradition or a Concept of Service)—300 to 400 words</a:t>
            </a:r>
            <a:endParaRPr lang="en-US" b="1" dirty="0"/>
          </a:p>
          <a:p>
            <a:pPr lvl="0"/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Story</a:t>
            </a:r>
            <a:r>
              <a:rPr lang="es-ES" dirty="0"/>
              <a:t>”—1,200 </a:t>
            </a:r>
            <a:r>
              <a:rPr lang="es-ES" dirty="0" err="1"/>
              <a:t>words</a:t>
            </a:r>
            <a:endParaRPr lang="en-US" b="1" dirty="0"/>
          </a:p>
          <a:p>
            <a:pPr lvl="0"/>
            <a:r>
              <a:rPr lang="en-US" dirty="0"/>
              <a:t>“Zip 23454”—50 to 200 words</a:t>
            </a:r>
            <a:endParaRPr lang="en-US" b="1" dirty="0"/>
          </a:p>
          <a:p>
            <a:pPr lvl="0"/>
            <a:r>
              <a:rPr lang="en-US" dirty="0"/>
              <a:t>“One Quote at a Time”—25 to 50 words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069BA-8528-4719-9545-CD63EA6B4B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48" t="17892" r="37268" b="26995"/>
          <a:stretch/>
        </p:blipFill>
        <p:spPr>
          <a:xfrm>
            <a:off x="455612" y="1841500"/>
            <a:ext cx="2745828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5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9144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27013" y="990600"/>
            <a:ext cx="7772399" cy="5791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Topics ideas are as limitless as your imagination</a:t>
            </a:r>
            <a:r>
              <a:rPr lang="es-ES" b="1" dirty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  <a:p>
            <a:pPr lvl="0"/>
            <a:r>
              <a:rPr lang="en-US" dirty="0"/>
              <a:t>The Legacies (select a Step, Tradition or Concept of Service). How does one specifically help you?</a:t>
            </a:r>
            <a:endParaRPr lang="en-US" b="1" dirty="0"/>
          </a:p>
          <a:p>
            <a:pPr lvl="0"/>
            <a:r>
              <a:rPr lang="en-US" dirty="0"/>
              <a:t>Slogans, e.g. “Easy Does It,” “Keep It Simple,” “Listen and Learn,” “One Day at a Time,” etc. (See index of Al-Anon and Alateen books for additional slogans</a:t>
            </a:r>
            <a:r>
              <a:rPr lang="es-ES" dirty="0"/>
              <a:t>.)</a:t>
            </a:r>
            <a:endParaRPr lang="en-US" b="1" dirty="0"/>
          </a:p>
          <a:p>
            <a:pPr lvl="0"/>
            <a:r>
              <a:rPr lang="en-US"/>
              <a:t>“Detachment </a:t>
            </a:r>
            <a:r>
              <a:rPr lang="en-US" dirty="0"/>
              <a:t>or detach with love</a:t>
            </a:r>
            <a:r>
              <a:rPr lang="es-ES" dirty="0"/>
              <a:t>.”</a:t>
            </a:r>
            <a:endParaRPr lang="en-US" dirty="0"/>
          </a:p>
          <a:p>
            <a:pPr lvl="0"/>
            <a:r>
              <a:rPr lang="en-US" dirty="0"/>
              <a:t>Having or being a Sponsor, asking a member to be your Sponsor, having to change Sponsors</a:t>
            </a:r>
            <a:r>
              <a:rPr lang="es-ES" dirty="0"/>
              <a:t>.</a:t>
            </a:r>
            <a:endParaRPr lang="en-US" dirty="0"/>
          </a:p>
          <a:p>
            <a:pPr lvl="0"/>
            <a:r>
              <a:rPr lang="en-US" dirty="0"/>
              <a:t>Keeping the focus on myself</a:t>
            </a:r>
            <a:r>
              <a:rPr lang="es-ES" dirty="0"/>
              <a:t>.</a:t>
            </a:r>
            <a:endParaRPr lang="en-US" dirty="0"/>
          </a:p>
          <a:p>
            <a:pPr lvl="0"/>
            <a:r>
              <a:rPr lang="es-ES" dirty="0"/>
              <a:t>Living in </a:t>
            </a:r>
            <a:r>
              <a:rPr lang="es-ES" dirty="0" err="1"/>
              <a:t>sobriety</a:t>
            </a:r>
            <a:r>
              <a:rPr lang="es-ES" dirty="0"/>
              <a:t>.</a:t>
            </a:r>
            <a:endParaRPr lang="en-US" dirty="0"/>
          </a:p>
          <a:p>
            <a:r>
              <a:rPr lang="es-ES" dirty="0" err="1"/>
              <a:t>Resolving</a:t>
            </a:r>
            <a:r>
              <a:rPr lang="es-ES" dirty="0"/>
              <a:t> </a:t>
            </a:r>
            <a:r>
              <a:rPr lang="es-ES" dirty="0" err="1"/>
              <a:t>conflicts</a:t>
            </a:r>
            <a:r>
              <a:rPr lang="es-ES" dirty="0"/>
              <a:t>.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2EFF82-2EF5-4A88-9BE4-21FAE71B5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275" t="26042" r="26060" b="20038"/>
          <a:stretch/>
        </p:blipFill>
        <p:spPr>
          <a:xfrm>
            <a:off x="8151812" y="694997"/>
            <a:ext cx="38100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5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716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3579812" y="1447800"/>
            <a:ext cx="7848600" cy="533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Here are some suggestions to keep in mind when you write your recovery story for The Forum</a:t>
            </a:r>
            <a:r>
              <a:rPr lang="es-ES" b="1" dirty="0">
                <a:solidFill>
                  <a:srgbClr val="FF0000"/>
                </a:solidFill>
              </a:rPr>
              <a:t>:</a:t>
            </a:r>
            <a:endParaRPr lang="en-US" b="1" dirty="0">
              <a:solidFill>
                <a:srgbClr val="FF0000"/>
              </a:solidFill>
            </a:endParaRPr>
          </a:p>
          <a:p>
            <a:pPr lvl="0"/>
            <a:r>
              <a:rPr lang="en-US" dirty="0"/>
              <a:t>Write in the first person singular (I, me or my) from your own experience. Focus on yourself, not someone else</a:t>
            </a:r>
            <a:r>
              <a:rPr lang="es-ES" dirty="0"/>
              <a:t>.</a:t>
            </a:r>
            <a:endParaRPr lang="en-US" dirty="0"/>
          </a:p>
          <a:p>
            <a:pPr lvl="0"/>
            <a:r>
              <a:rPr lang="en-US" dirty="0"/>
              <a:t>Keep your topic related to Al-Anon. Avoid generalities, outside issues, treatment center or therapeutic language, religious philosophies and other Twelve Step programs</a:t>
            </a:r>
            <a:r>
              <a:rPr lang="es-ES" dirty="0"/>
              <a:t>.</a:t>
            </a:r>
            <a:endParaRPr lang="en-US" dirty="0"/>
          </a:p>
          <a:p>
            <a:r>
              <a:rPr lang="en-US" dirty="0"/>
              <a:t>Observe Al-Anon’s Twelve Traditions when sharing</a:t>
            </a:r>
            <a:r>
              <a:rPr lang="es-ES" dirty="0"/>
              <a:t>.</a:t>
            </a: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5E87FF-0313-46ED-8183-29FF6CBCED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13" t="26516" r="37714" b="20513"/>
          <a:stretch/>
        </p:blipFill>
        <p:spPr>
          <a:xfrm>
            <a:off x="303212" y="1676400"/>
            <a:ext cx="31242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38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4445000"/>
            <a:ext cx="7696200" cy="1651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Share your Story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7697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5076DD3-3874-4BBE-B48E-ADAFBCDEAF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12" y="1346775"/>
            <a:ext cx="11658600" cy="52826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4A989E-9CCB-49EB-AD17-264D9FE69680}"/>
              </a:ext>
            </a:extLst>
          </p:cNvPr>
          <p:cNvSpPr txBox="1"/>
          <p:nvPr/>
        </p:nvSpPr>
        <p:spPr>
          <a:xfrm>
            <a:off x="303212" y="457200"/>
            <a:ext cx="115062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dirty="0"/>
              <a:t>SUBMIT YOUR COMPLETED WRITING</a:t>
            </a:r>
          </a:p>
        </p:txBody>
      </p:sp>
    </p:spTree>
    <p:extLst>
      <p:ext uri="{BB962C8B-B14F-4D97-AF65-F5344CB8AC3E}">
        <p14:creationId xmlns:p14="http://schemas.microsoft.com/office/powerpoint/2010/main" val="36034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2" y="4445000"/>
            <a:ext cx="7696200" cy="1651000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b="1" dirty="0"/>
              <a:t>Forum </a:t>
            </a:r>
            <a:r>
              <a:rPr lang="en-US" sz="2800" dirty="0"/>
              <a:t>Writing Guideline (F-1)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REFLECTION TOPICS TO WRITE ABOUT</a:t>
            </a:r>
          </a:p>
        </p:txBody>
      </p:sp>
    </p:spTree>
    <p:extLst>
      <p:ext uri="{BB962C8B-B14F-4D97-AF65-F5344CB8AC3E}">
        <p14:creationId xmlns:p14="http://schemas.microsoft.com/office/powerpoint/2010/main" val="18569540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F769AD3B-90E4-4F81-9CF2-8BD9F607FEC3}" vid="{18F656D2-BE2F-4155-8430-D393897A45F9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F301D382-32B0-43EE-932C-28906AF37617}">
  <ds:schemaRefs>
    <ds:schemaRef ds:uri="4873beb7-5857-4685-be1f-d57550cc96cc"/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bookstack presentation (widescreen)</Template>
  <TotalTime>32347</TotalTime>
  <Words>783</Words>
  <Application>Microsoft Office PowerPoint</Application>
  <PresentationFormat>Custom</PresentationFormat>
  <Paragraphs>65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Aharoni</vt:lpstr>
      <vt:lpstr>Arial</vt:lpstr>
      <vt:lpstr>Century Gothic</vt:lpstr>
      <vt:lpstr>Books 16x9</vt:lpstr>
      <vt:lpstr>The Forum</vt:lpstr>
      <vt:lpstr>The Forum Writing Guideline (F-1)</vt:lpstr>
      <vt:lpstr>The Forum Writing Guideline (F-1)</vt:lpstr>
      <vt:lpstr>The Forum Writing Guideline (F-1)</vt:lpstr>
      <vt:lpstr>The Forum Writing Guideline (F-1)</vt:lpstr>
      <vt:lpstr>The Forum Writing Guideline (F-1)</vt:lpstr>
      <vt:lpstr>The Forum Writing Guideline (F-1)</vt:lpstr>
      <vt:lpstr>PowerPoint Presentation</vt:lpstr>
      <vt:lpstr>The Forum Writing Guideline (F-1)</vt:lpstr>
      <vt:lpstr>The Forum Writing Guideline (F-1)</vt:lpstr>
      <vt:lpstr>The Forum Writing Guideline (F-1)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Forum</dc:title>
  <dc:creator>Robert Ciatti</dc:creator>
  <cp:lastModifiedBy>Gretchen Sciarrino</cp:lastModifiedBy>
  <cp:revision>27</cp:revision>
  <dcterms:created xsi:type="dcterms:W3CDTF">2018-06-08T22:56:21Z</dcterms:created>
  <dcterms:modified xsi:type="dcterms:W3CDTF">2021-12-12T21:08:10Z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