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9"/>
  </p:notesMasterIdLst>
  <p:sldIdLst>
    <p:sldId id="278" r:id="rId5"/>
    <p:sldId id="296" r:id="rId6"/>
    <p:sldId id="300" r:id="rId7"/>
    <p:sldId id="297" r:id="rId8"/>
    <p:sldId id="280" r:id="rId9"/>
    <p:sldId id="281" r:id="rId10"/>
    <p:sldId id="279" r:id="rId11"/>
    <p:sldId id="301" r:id="rId12"/>
    <p:sldId id="292" r:id="rId13"/>
    <p:sldId id="295" r:id="rId14"/>
    <p:sldId id="294" r:id="rId15"/>
    <p:sldId id="298" r:id="rId16"/>
    <p:sldId id="299" r:id="rId17"/>
    <p:sldId id="293" r:id="rId18"/>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A31D80"/>
    <a:srgbClr val="991B78"/>
    <a:srgbClr val="202C8F"/>
    <a:srgbClr val="FDFBF6"/>
    <a:srgbClr val="AAC4E9"/>
    <a:srgbClr val="F5CDCE"/>
    <a:srgbClr val="DF8C8C"/>
    <a:srgbClr val="D4D593"/>
    <a:srgbClr val="E6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9" autoAdjust="0"/>
  </p:normalViewPr>
  <p:slideViewPr>
    <p:cSldViewPr snapToGrid="0" snapToObjects="1">
      <p:cViewPr varScale="1">
        <p:scale>
          <a:sx n="85" d="100"/>
          <a:sy n="85" d="100"/>
        </p:scale>
        <p:origin x="590" y="67"/>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hyperlink" Target="https://www.facebook.com/EckerdWECX/" TargetMode="External"/><Relationship Id="rId3" Type="http://schemas.openxmlformats.org/officeDocument/2006/relationships/hyperlink" Target="https://www.jou.ufl.edu/home/main-immersion/inc/" TargetMode="External"/><Relationship Id="rId7" Type="http://schemas.openxmlformats.org/officeDocument/2006/relationships/hyperlink" Target="https://www.daytonastate.edu/in-the-community/wdsc/index.html" TargetMode="External"/><Relationship Id="rId2" Type="http://schemas.openxmlformats.org/officeDocument/2006/relationships/hyperlink" Target="https://www.famu.edu/famcast/wanm.php" TargetMode="External"/><Relationship Id="rId1" Type="http://schemas.openxmlformats.org/officeDocument/2006/relationships/slideLayout" Target="../slideLayouts/slideLayout14.xml"/><Relationship Id="rId6" Type="http://schemas.openxmlformats.org/officeDocument/2006/relationships/hyperlink" Target="https://www.wucf.org/listen/" TargetMode="External"/><Relationship Id="rId5" Type="http://schemas.openxmlformats.org/officeDocument/2006/relationships/hyperlink" Target="https://www.flagler.edu/news-events/wfcf-flagler-college-radio" TargetMode="External"/><Relationship Id="rId4" Type="http://schemas.openxmlformats.org/officeDocument/2006/relationships/hyperlink" Target="https://unfspinnaker.com/tv/" TargetMode="External"/><Relationship Id="rId9" Type="http://schemas.openxmlformats.org/officeDocument/2006/relationships/hyperlink" Target="https://www.hccfl.edu/campus-life/hawk-radi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hyperlink" Target="mailto:publicoutreach64@afgarea9.org"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al-anon.org/pdf/G38.pdf"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l-anon.org/pdf/G10.pdf"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al-anon.org/media-kit/public-service-announcements/"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1326776" y="1984248"/>
            <a:ext cx="8776448" cy="1225296"/>
          </a:xfrm>
        </p:spPr>
        <p:txBody>
          <a:bodyPr/>
          <a:lstStyle/>
          <a:p>
            <a:r>
              <a:rPr lang="en-US" dirty="0"/>
              <a:t>2024 Public outreach project</a:t>
            </a:r>
            <a:br>
              <a:rPr lang="en-US" dirty="0"/>
            </a:br>
            <a:endParaRPr lang="en-US" dirty="0"/>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3863788" y="3555582"/>
            <a:ext cx="4589930" cy="878908"/>
          </a:xfrm>
        </p:spPr>
        <p:txBody>
          <a:bodyPr/>
          <a:lstStyle/>
          <a:p>
            <a:r>
              <a:rPr lang="en-US" b="1" dirty="0">
                <a:solidFill>
                  <a:srgbClr val="FF33CC"/>
                </a:solidFill>
              </a:rPr>
              <a:t>Carmen S</a:t>
            </a:r>
          </a:p>
          <a:p>
            <a:r>
              <a:rPr lang="en-US" b="1" dirty="0">
                <a:solidFill>
                  <a:srgbClr val="FF33CC"/>
                </a:solidFill>
              </a:rPr>
              <a:t>Public Outreach Coordinator​</a:t>
            </a:r>
          </a:p>
          <a:p>
            <a:endParaRPr lang="en-US" dirty="0"/>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AC093-4D3C-5DED-B94A-9CB7598BEBD6}"/>
              </a:ext>
            </a:extLst>
          </p:cNvPr>
          <p:cNvSpPr>
            <a:spLocks noGrp="1"/>
          </p:cNvSpPr>
          <p:nvPr>
            <p:ph type="title"/>
          </p:nvPr>
        </p:nvSpPr>
        <p:spPr>
          <a:xfrm>
            <a:off x="1446007" y="1014088"/>
            <a:ext cx="6766560" cy="768096"/>
          </a:xfrm>
        </p:spPr>
        <p:txBody>
          <a:bodyPr/>
          <a:lstStyle/>
          <a:p>
            <a:r>
              <a:rPr lang="en-US" dirty="0"/>
              <a:t>WSO PRODUCES</a:t>
            </a:r>
          </a:p>
        </p:txBody>
      </p:sp>
      <p:sp>
        <p:nvSpPr>
          <p:cNvPr id="3" name="Content Placeholder 2">
            <a:extLst>
              <a:ext uri="{FF2B5EF4-FFF2-40B4-BE49-F238E27FC236}">
                <a16:creationId xmlns:a16="http://schemas.microsoft.com/office/drawing/2014/main" id="{5B79BB18-A29F-CA44-E98F-00A3992F378F}"/>
              </a:ext>
            </a:extLst>
          </p:cNvPr>
          <p:cNvSpPr>
            <a:spLocks noGrp="1"/>
          </p:cNvSpPr>
          <p:nvPr>
            <p:ph idx="1"/>
          </p:nvPr>
        </p:nvSpPr>
        <p:spPr>
          <a:xfrm>
            <a:off x="448235" y="1782185"/>
            <a:ext cx="10354236" cy="3756032"/>
          </a:xfrm>
        </p:spPr>
        <p:txBody>
          <a:bodyPr/>
          <a:lstStyle/>
          <a:p>
            <a:r>
              <a:rPr lang="en-US" sz="2000" dirty="0"/>
              <a:t>The Public Service Announcements (PSAs) contracts a vendor to handle the distribution to 22,000 – plus commercial radio and TV Stations in the United States and Canada.</a:t>
            </a:r>
          </a:p>
          <a:p>
            <a:endParaRPr lang="en-US" sz="2000" dirty="0"/>
          </a:p>
          <a:p>
            <a:r>
              <a:rPr lang="en-US" sz="2000" dirty="0"/>
              <a:t>The PSAS are available in English, French and Spanish</a:t>
            </a:r>
          </a:p>
          <a:p>
            <a:endParaRPr lang="en-US" sz="2000" dirty="0"/>
          </a:p>
          <a:p>
            <a:r>
              <a:rPr lang="en-US" sz="2000" dirty="0"/>
              <a:t>The current campaign is posted in al-anon.org</a:t>
            </a:r>
          </a:p>
          <a:p>
            <a:endParaRPr lang="en-US" sz="2000" dirty="0"/>
          </a:p>
          <a:p>
            <a:r>
              <a:rPr lang="en-US" sz="2000" dirty="0"/>
              <a:t>The video is for viewing only and not distribution.</a:t>
            </a:r>
          </a:p>
          <a:p>
            <a:endParaRPr lang="en-US" sz="2000" dirty="0"/>
          </a:p>
          <a:p>
            <a:r>
              <a:rPr lang="en-US" sz="2000" dirty="0"/>
              <a:t>While the WSO handles distribution to commercial radio and TV stations in the US, including Puerto Rico, Canada and Bermuda, it does not reach the local entities.</a:t>
            </a:r>
          </a:p>
        </p:txBody>
      </p:sp>
      <p:sp>
        <p:nvSpPr>
          <p:cNvPr id="4" name="Slide Number Placeholder 3">
            <a:extLst>
              <a:ext uri="{FF2B5EF4-FFF2-40B4-BE49-F238E27FC236}">
                <a16:creationId xmlns:a16="http://schemas.microsoft.com/office/drawing/2014/main" id="{E54E50A0-932D-9074-1F0D-173AED49E8AA}"/>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234134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D92F-139F-83BE-6997-253A4FAF1CB9}"/>
              </a:ext>
            </a:extLst>
          </p:cNvPr>
          <p:cNvSpPr>
            <a:spLocks noGrp="1"/>
          </p:cNvSpPr>
          <p:nvPr>
            <p:ph type="title"/>
          </p:nvPr>
        </p:nvSpPr>
        <p:spPr>
          <a:xfrm>
            <a:off x="1508760" y="358140"/>
            <a:ext cx="6766560" cy="815340"/>
          </a:xfrm>
        </p:spPr>
        <p:txBody>
          <a:bodyPr/>
          <a:lstStyle/>
          <a:p>
            <a:r>
              <a:rPr lang="en-US" dirty="0"/>
              <a:t>plan</a:t>
            </a:r>
          </a:p>
        </p:txBody>
      </p:sp>
      <p:sp>
        <p:nvSpPr>
          <p:cNvPr id="3" name="Content Placeholder 2">
            <a:extLst>
              <a:ext uri="{FF2B5EF4-FFF2-40B4-BE49-F238E27FC236}">
                <a16:creationId xmlns:a16="http://schemas.microsoft.com/office/drawing/2014/main" id="{FF0B099C-38D9-45D3-1DF7-93EA8B0FFD32}"/>
              </a:ext>
            </a:extLst>
          </p:cNvPr>
          <p:cNvSpPr>
            <a:spLocks noGrp="1"/>
          </p:cNvSpPr>
          <p:nvPr>
            <p:ph idx="1"/>
          </p:nvPr>
        </p:nvSpPr>
        <p:spPr>
          <a:xfrm>
            <a:off x="441960" y="1051560"/>
            <a:ext cx="8679180" cy="4198620"/>
          </a:xfrm>
        </p:spPr>
        <p:txBody>
          <a:bodyPr/>
          <a:lstStyle/>
          <a:p>
            <a:r>
              <a:rPr lang="en-US" sz="2000" dirty="0"/>
              <a:t>           1.   Reach out to the local media</a:t>
            </a:r>
          </a:p>
          <a:p>
            <a:pPr marL="1028700" lvl="1" indent="-342900">
              <a:buAutoNum type="alphaLcPeriod"/>
            </a:pPr>
            <a:r>
              <a:rPr lang="en-US" sz="2000" dirty="0"/>
              <a:t>Television in all 13 districts</a:t>
            </a:r>
          </a:p>
          <a:p>
            <a:pPr marL="1028700" lvl="1" indent="-342900">
              <a:buAutoNum type="alphaLcPeriod"/>
            </a:pPr>
            <a:r>
              <a:rPr lang="en-US" sz="2000" dirty="0"/>
              <a:t>Radio in all 13 districts</a:t>
            </a:r>
          </a:p>
          <a:p>
            <a:pPr marL="1028700" lvl="1" indent="-342900">
              <a:buAutoNum type="alphaLcPeriod"/>
            </a:pPr>
            <a:r>
              <a:rPr lang="en-US" sz="2000" dirty="0"/>
              <a:t>Religious radio in all 13 districts</a:t>
            </a:r>
          </a:p>
          <a:p>
            <a:pPr marL="1028700" lvl="1" indent="-342900">
              <a:buAutoNum type="alphaLcPeriod"/>
            </a:pPr>
            <a:r>
              <a:rPr lang="en-US" sz="2000" dirty="0"/>
              <a:t>Colleges and University Stations in all 13 Districts</a:t>
            </a:r>
          </a:p>
          <a:p>
            <a:pPr marL="1028700" lvl="1" indent="-342900">
              <a:buAutoNum type="arabicPeriod" startAt="2"/>
            </a:pPr>
            <a:endParaRPr lang="en-US" sz="2000" dirty="0"/>
          </a:p>
          <a:p>
            <a:pPr marL="1028700" lvl="1" indent="-342900">
              <a:buAutoNum type="arabicPeriod" startAt="2"/>
            </a:pPr>
            <a:r>
              <a:rPr lang="en-US" sz="2000" dirty="0"/>
              <a:t>Provide information about Al-Anon </a:t>
            </a:r>
            <a:r>
              <a:rPr lang="en-US" sz="2000" dirty="0" err="1"/>
              <a:t>Alateen</a:t>
            </a:r>
            <a:endParaRPr lang="en-US" sz="2000" dirty="0"/>
          </a:p>
          <a:p>
            <a:pPr marL="1028700" lvl="1" indent="-342900">
              <a:buAutoNum type="arabicPeriod" startAt="2"/>
            </a:pPr>
            <a:r>
              <a:rPr lang="en-US" sz="2000" dirty="0"/>
              <a:t>Ask station managers to play our PSAs</a:t>
            </a:r>
          </a:p>
          <a:p>
            <a:pPr marL="1028700" lvl="1" indent="-342900">
              <a:buAutoNum type="arabicPeriod" startAt="2"/>
            </a:pPr>
            <a:r>
              <a:rPr lang="en-US" sz="2000" dirty="0"/>
              <a:t>Send interested stations’ information to WSO</a:t>
            </a:r>
          </a:p>
          <a:p>
            <a:pPr marL="1028700" lvl="1" indent="-342900">
              <a:buAutoNum type="arabicPeriod" startAt="2"/>
            </a:pPr>
            <a:r>
              <a:rPr lang="en-US" sz="2000" dirty="0"/>
              <a:t>WSO will supply the stations with the appropriate PSA</a:t>
            </a:r>
          </a:p>
        </p:txBody>
      </p:sp>
      <p:sp>
        <p:nvSpPr>
          <p:cNvPr id="4" name="Slide Number Placeholder 3">
            <a:extLst>
              <a:ext uri="{FF2B5EF4-FFF2-40B4-BE49-F238E27FC236}">
                <a16:creationId xmlns:a16="http://schemas.microsoft.com/office/drawing/2014/main" id="{A2BA3BE4-6EC4-8B32-FE95-546411395067}"/>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3363069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AA373-E3C5-EAFD-9BCC-48FF69BCC4CB}"/>
              </a:ext>
            </a:extLst>
          </p:cNvPr>
          <p:cNvSpPr>
            <a:spLocks noGrp="1"/>
          </p:cNvSpPr>
          <p:nvPr>
            <p:ph type="title"/>
          </p:nvPr>
        </p:nvSpPr>
        <p:spPr>
          <a:xfrm>
            <a:off x="457199" y="797859"/>
            <a:ext cx="9260541" cy="627529"/>
          </a:xfrm>
        </p:spPr>
        <p:txBody>
          <a:bodyPr/>
          <a:lstStyle/>
          <a:p>
            <a:r>
              <a:rPr lang="en-US" sz="2400" dirty="0"/>
              <a:t>College stations in </a:t>
            </a:r>
            <a:r>
              <a:rPr lang="en-US" sz="2400" dirty="0" err="1"/>
              <a:t>florida</a:t>
            </a:r>
            <a:r>
              <a:rPr lang="en-US" sz="2400" dirty="0"/>
              <a:t> north</a:t>
            </a:r>
          </a:p>
        </p:txBody>
      </p:sp>
      <p:graphicFrame>
        <p:nvGraphicFramePr>
          <p:cNvPr id="9" name="Content Placeholder 8">
            <a:extLst>
              <a:ext uri="{FF2B5EF4-FFF2-40B4-BE49-F238E27FC236}">
                <a16:creationId xmlns:a16="http://schemas.microsoft.com/office/drawing/2014/main" id="{318E2298-FC36-60DE-D599-7265F13E9471}"/>
              </a:ext>
            </a:extLst>
          </p:cNvPr>
          <p:cNvGraphicFramePr>
            <a:graphicFrameLocks noGrp="1"/>
          </p:cNvGraphicFramePr>
          <p:nvPr>
            <p:ph idx="1"/>
            <p:extLst>
              <p:ext uri="{D42A27DB-BD31-4B8C-83A1-F6EECF244321}">
                <p14:modId xmlns:p14="http://schemas.microsoft.com/office/powerpoint/2010/main" val="2860973902"/>
              </p:ext>
            </p:extLst>
          </p:nvPr>
        </p:nvGraphicFramePr>
        <p:xfrm>
          <a:off x="591670" y="1497106"/>
          <a:ext cx="8068236" cy="4983099"/>
        </p:xfrm>
        <a:graphic>
          <a:graphicData uri="http://schemas.openxmlformats.org/drawingml/2006/table">
            <a:tbl>
              <a:tblPr firstRow="1" firstCol="1" bandRow="1"/>
              <a:tblGrid>
                <a:gridCol w="4034118">
                  <a:extLst>
                    <a:ext uri="{9D8B030D-6E8A-4147-A177-3AD203B41FA5}">
                      <a16:colId xmlns:a16="http://schemas.microsoft.com/office/drawing/2014/main" val="3473403616"/>
                    </a:ext>
                  </a:extLst>
                </a:gridCol>
                <a:gridCol w="4034118">
                  <a:extLst>
                    <a:ext uri="{9D8B030D-6E8A-4147-A177-3AD203B41FA5}">
                      <a16:colId xmlns:a16="http://schemas.microsoft.com/office/drawing/2014/main" val="877645578"/>
                    </a:ext>
                  </a:extLst>
                </a:gridCol>
              </a:tblGrid>
              <a:tr h="3832767">
                <a:tc>
                  <a:txBody>
                    <a:bodyPr/>
                    <a:lstStyle/>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District 1 – FAMCAST The Florida A&amp;M University Digital Media System</a:t>
                      </a:r>
                    </a:p>
                    <a:p>
                      <a:pPr marL="0" marR="0">
                        <a:lnSpc>
                          <a:spcPct val="107000"/>
                        </a:lnSpc>
                        <a:spcBef>
                          <a:spcPts val="0"/>
                        </a:spcBef>
                        <a:spcAft>
                          <a:spcPts val="800"/>
                        </a:spcAft>
                      </a:pPr>
                      <a:r>
                        <a:rPr lang="en-US" sz="14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https://www.famu.edu/famcast/wanm.php</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District 2 – WUFT – FM Radio station University of Florida in Gainesville</a:t>
                      </a:r>
                    </a:p>
                    <a:p>
                      <a:pPr marL="0" marR="0">
                        <a:lnSpc>
                          <a:spcPct val="107000"/>
                        </a:lnSpc>
                        <a:spcBef>
                          <a:spcPts val="0"/>
                        </a:spcBef>
                        <a:spcAft>
                          <a:spcPts val="800"/>
                        </a:spcAft>
                      </a:pPr>
                      <a:r>
                        <a:rPr lang="en-US" sz="14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https://www.jou.ufl.edu/home/main-immersion/inc/</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District 3 – Spinnaker – University of North Florida in Jacksonville</a:t>
                      </a:r>
                    </a:p>
                    <a:p>
                      <a:pPr marL="0" marR="0">
                        <a:lnSpc>
                          <a:spcPct val="107000"/>
                        </a:lnSpc>
                        <a:spcBef>
                          <a:spcPts val="0"/>
                        </a:spcBef>
                        <a:spcAft>
                          <a:spcPts val="800"/>
                        </a:spcAft>
                      </a:pPr>
                      <a:r>
                        <a:rPr lang="en-US" sz="14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https://unfspinnaker.com/tv/</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District 4 – WFCF - Flagler College Radio – St. Augustine </a:t>
                      </a:r>
                    </a:p>
                    <a:p>
                      <a:pPr marL="0" marR="0">
                        <a:lnSpc>
                          <a:spcPct val="107000"/>
                        </a:lnSpc>
                        <a:spcBef>
                          <a:spcPts val="0"/>
                        </a:spcBef>
                        <a:spcAft>
                          <a:spcPts val="800"/>
                        </a:spcAft>
                      </a:pPr>
                      <a:r>
                        <a:rPr lang="en-US" sz="14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https://www.flagler.edu/news-events/wfcf-flagler-college-radio</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7841" marR="47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District 5 – WUCF – University of Central Florida radio </a:t>
                      </a:r>
                    </a:p>
                    <a:p>
                      <a:pPr marL="0" marR="0">
                        <a:lnSpc>
                          <a:spcPct val="107000"/>
                        </a:lnSpc>
                        <a:spcBef>
                          <a:spcPts val="0"/>
                        </a:spcBef>
                        <a:spcAft>
                          <a:spcPts val="800"/>
                        </a:spcAft>
                      </a:pPr>
                      <a:r>
                        <a:rPr lang="en-US" sz="14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https://www.wucf.org/listen/</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District 6 – WDSC – TV15 - Daytona State College Television</a:t>
                      </a:r>
                    </a:p>
                    <a:p>
                      <a:pPr marL="0" marR="0">
                        <a:lnSpc>
                          <a:spcPct val="107000"/>
                        </a:lnSpc>
                        <a:spcBef>
                          <a:spcPts val="0"/>
                        </a:spcBef>
                        <a:spcAft>
                          <a:spcPts val="800"/>
                        </a:spcAft>
                      </a:pPr>
                      <a:r>
                        <a:rPr lang="en-US" sz="14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https://www.daytonastate.edu/in-the-community/wdsc/index.html</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District 7 – 99.9 WECX – Eckard College Radio Station</a:t>
                      </a:r>
                    </a:p>
                    <a:p>
                      <a:pPr marL="0" marR="0">
                        <a:lnSpc>
                          <a:spcPct val="107000"/>
                        </a:lnSpc>
                        <a:spcBef>
                          <a:spcPts val="0"/>
                        </a:spcBef>
                        <a:spcAft>
                          <a:spcPts val="800"/>
                        </a:spcAft>
                      </a:pPr>
                      <a:r>
                        <a:rPr lang="en-US" sz="14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https://www.facebook.com/EckerdWECX/</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District 8 – Hawk Radio – Hillsborough County Community College</a:t>
                      </a:r>
                    </a:p>
                    <a:p>
                      <a:pPr marL="0" marR="0">
                        <a:lnSpc>
                          <a:spcPct val="107000"/>
                        </a:lnSpc>
                        <a:spcBef>
                          <a:spcPts val="0"/>
                        </a:spcBef>
                        <a:spcAft>
                          <a:spcPts val="800"/>
                        </a:spcAft>
                      </a:pPr>
                      <a:r>
                        <a:rPr lang="en-US" sz="1400" b="1"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https://www.hccfl.edu/campus-life/hawk-radio</a:t>
                      </a:r>
                      <a:endPar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47841" marR="478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61696599"/>
                  </a:ext>
                </a:extLst>
              </a:tr>
            </a:tbl>
          </a:graphicData>
        </a:graphic>
      </p:graphicFrame>
      <p:sp>
        <p:nvSpPr>
          <p:cNvPr id="4" name="Slide Number Placeholder 3">
            <a:extLst>
              <a:ext uri="{FF2B5EF4-FFF2-40B4-BE49-F238E27FC236}">
                <a16:creationId xmlns:a16="http://schemas.microsoft.com/office/drawing/2014/main" id="{FA0CAAAA-FC23-B292-196B-EB7AD8F5663F}"/>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98023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949736-BA16-BA60-EB09-F4019D583A2A}"/>
              </a:ext>
            </a:extLst>
          </p:cNvPr>
          <p:cNvPicPr>
            <a:picLocks noChangeAspect="1"/>
          </p:cNvPicPr>
          <p:nvPr/>
        </p:nvPicPr>
        <p:blipFill>
          <a:blip r:embed="rId2"/>
          <a:stretch>
            <a:fillRect/>
          </a:stretch>
        </p:blipFill>
        <p:spPr>
          <a:xfrm rot="20681709">
            <a:off x="690400" y="888664"/>
            <a:ext cx="5835906" cy="2540336"/>
          </a:xfrm>
          <a:prstGeom prst="rect">
            <a:avLst/>
          </a:prstGeom>
        </p:spPr>
      </p:pic>
      <p:pic>
        <p:nvPicPr>
          <p:cNvPr id="10" name="Picture 9">
            <a:extLst>
              <a:ext uri="{FF2B5EF4-FFF2-40B4-BE49-F238E27FC236}">
                <a16:creationId xmlns:a16="http://schemas.microsoft.com/office/drawing/2014/main" id="{C94DAC1F-F927-AF8E-061E-62A46B1A8A65}"/>
              </a:ext>
            </a:extLst>
          </p:cNvPr>
          <p:cNvPicPr>
            <a:picLocks noChangeAspect="1"/>
          </p:cNvPicPr>
          <p:nvPr/>
        </p:nvPicPr>
        <p:blipFill>
          <a:blip r:embed="rId3"/>
          <a:stretch>
            <a:fillRect/>
          </a:stretch>
        </p:blipFill>
        <p:spPr>
          <a:xfrm>
            <a:off x="2850777" y="4224337"/>
            <a:ext cx="4500282" cy="2176463"/>
          </a:xfrm>
          <a:prstGeom prst="rect">
            <a:avLst/>
          </a:prstGeom>
        </p:spPr>
      </p:pic>
    </p:spTree>
    <p:extLst>
      <p:ext uri="{BB962C8B-B14F-4D97-AF65-F5344CB8AC3E}">
        <p14:creationId xmlns:p14="http://schemas.microsoft.com/office/powerpoint/2010/main" val="29215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B787DFD8-D262-D485-B1F2-817C5A0928C5}"/>
              </a:ext>
            </a:extLst>
          </p:cNvPr>
          <p:cNvSpPr>
            <a:spLocks noGrp="1"/>
          </p:cNvSpPr>
          <p:nvPr>
            <p:ph type="subTitle" idx="1"/>
          </p:nvPr>
        </p:nvSpPr>
        <p:spPr>
          <a:xfrm>
            <a:off x="1545335" y="2846832"/>
            <a:ext cx="5097511" cy="2176272"/>
          </a:xfrm>
        </p:spPr>
        <p:txBody>
          <a:bodyPr/>
          <a:lstStyle/>
          <a:p>
            <a:r>
              <a:rPr lang="en-US" dirty="0"/>
              <a:t>Carmen S</a:t>
            </a:r>
          </a:p>
          <a:p>
            <a:r>
              <a:rPr lang="en-US" dirty="0"/>
              <a:t>Public Outreach Coordinator</a:t>
            </a:r>
          </a:p>
          <a:p>
            <a:r>
              <a:rPr lang="en-US" dirty="0">
                <a:hlinkClick r:id="rId2"/>
              </a:rPr>
              <a:t>publicoutreach64@afgarea9.org</a:t>
            </a:r>
            <a:endParaRPr lang="en-US" dirty="0"/>
          </a:p>
          <a:p>
            <a:r>
              <a:rPr lang="en-US" dirty="0"/>
              <a:t>813-326-9108</a:t>
            </a:r>
          </a:p>
        </p:txBody>
      </p:sp>
    </p:spTree>
    <p:extLst>
      <p:ext uri="{BB962C8B-B14F-4D97-AF65-F5344CB8AC3E}">
        <p14:creationId xmlns:p14="http://schemas.microsoft.com/office/powerpoint/2010/main" val="100396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E54B-E78B-FF31-4A86-60E0C178C8D0}"/>
              </a:ext>
            </a:extLst>
          </p:cNvPr>
          <p:cNvSpPr>
            <a:spLocks noGrp="1"/>
          </p:cNvSpPr>
          <p:nvPr>
            <p:ph type="ctrTitle"/>
          </p:nvPr>
        </p:nvSpPr>
        <p:spPr>
          <a:xfrm>
            <a:off x="331694" y="224117"/>
            <a:ext cx="10309412" cy="2303929"/>
          </a:xfrm>
        </p:spPr>
        <p:txBody>
          <a:bodyPr/>
          <a:lstStyle/>
          <a:p>
            <a:br>
              <a:rPr lang="en-US" sz="1800" dirty="0"/>
            </a:br>
            <a:r>
              <a:rPr lang="en-US" sz="1800" dirty="0"/>
              <a:t>area public outreach coordinator</a:t>
            </a:r>
            <a:br>
              <a:rPr lang="en-US" sz="1800" dirty="0"/>
            </a:br>
            <a:r>
              <a:rPr lang="en-US" sz="1800" dirty="0"/>
              <a:t>G-38 – Guidelines  </a:t>
            </a:r>
            <a:r>
              <a:rPr lang="en-US" sz="1800" dirty="0">
                <a:hlinkClick r:id="rId2"/>
              </a:rPr>
              <a:t>https://al-anon.org/pdf/G38.pdf</a:t>
            </a:r>
            <a:br>
              <a:rPr lang="en-US" sz="1800" dirty="0"/>
            </a:br>
            <a:br>
              <a:rPr lang="en-US" sz="2800" dirty="0"/>
            </a:br>
            <a:endParaRPr lang="en-US" sz="2800" dirty="0"/>
          </a:p>
        </p:txBody>
      </p:sp>
      <p:sp>
        <p:nvSpPr>
          <p:cNvPr id="3" name="Subtitle 2">
            <a:extLst>
              <a:ext uri="{FF2B5EF4-FFF2-40B4-BE49-F238E27FC236}">
                <a16:creationId xmlns:a16="http://schemas.microsoft.com/office/drawing/2014/main" id="{74A630F1-70E8-63CC-EFF2-90AA43E9B105}"/>
              </a:ext>
            </a:extLst>
          </p:cNvPr>
          <p:cNvSpPr>
            <a:spLocks noGrp="1"/>
          </p:cNvSpPr>
          <p:nvPr>
            <p:ph type="subTitle" idx="1"/>
          </p:nvPr>
        </p:nvSpPr>
        <p:spPr>
          <a:xfrm>
            <a:off x="1383972" y="1783976"/>
            <a:ext cx="9786052" cy="4141693"/>
          </a:xfrm>
        </p:spPr>
        <p:txBody>
          <a:bodyPr/>
          <a:lstStyle/>
          <a:p>
            <a:r>
              <a:rPr lang="en-US" dirty="0"/>
              <a:t>“Public Outreach informs the general public through the media, professionals, facilities, and organizations about who we are, what we do, and how to get in touch with us.  Our goal is to attract to our program those whose lives are or have been affected by someone else’s drinking, so that those who need our program can find the help and hope we offer.  We also strive for name recognition and credibility as a community resource.”</a:t>
            </a:r>
          </a:p>
          <a:p>
            <a:endParaRPr lang="en-US" dirty="0"/>
          </a:p>
          <a:p>
            <a:r>
              <a:rPr lang="en-US" dirty="0"/>
              <a:t>From Louis Remembers… “If…Al-Anon groups do not let the public know of our presence, perhaps by announcing the time and place of meetings in local newspapers or by some other means, we block ourselves off from those in need.” (page 194).</a:t>
            </a:r>
          </a:p>
        </p:txBody>
      </p:sp>
    </p:spTree>
    <p:extLst>
      <p:ext uri="{BB962C8B-B14F-4D97-AF65-F5344CB8AC3E}">
        <p14:creationId xmlns:p14="http://schemas.microsoft.com/office/powerpoint/2010/main" val="2843015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96DE92-E9BD-6008-E117-0B5EE7C391E4}"/>
              </a:ext>
            </a:extLst>
          </p:cNvPr>
          <p:cNvPicPr>
            <a:picLocks noChangeAspect="1"/>
          </p:cNvPicPr>
          <p:nvPr/>
        </p:nvPicPr>
        <p:blipFill>
          <a:blip r:embed="rId2"/>
          <a:stretch>
            <a:fillRect/>
          </a:stretch>
        </p:blipFill>
        <p:spPr>
          <a:xfrm>
            <a:off x="4258235" y="1872505"/>
            <a:ext cx="4751294" cy="4901787"/>
          </a:xfrm>
          <a:prstGeom prst="rect">
            <a:avLst/>
          </a:prstGeom>
        </p:spPr>
      </p:pic>
      <p:pic>
        <p:nvPicPr>
          <p:cNvPr id="6" name="Picture 5">
            <a:extLst>
              <a:ext uri="{FF2B5EF4-FFF2-40B4-BE49-F238E27FC236}">
                <a16:creationId xmlns:a16="http://schemas.microsoft.com/office/drawing/2014/main" id="{0CEA53F4-9AFD-3F7A-574E-7EB640C9E568}"/>
              </a:ext>
            </a:extLst>
          </p:cNvPr>
          <p:cNvPicPr>
            <a:picLocks noChangeAspect="1"/>
          </p:cNvPicPr>
          <p:nvPr/>
        </p:nvPicPr>
        <p:blipFill>
          <a:blip r:embed="rId3"/>
          <a:stretch>
            <a:fillRect/>
          </a:stretch>
        </p:blipFill>
        <p:spPr>
          <a:xfrm rot="20393811">
            <a:off x="315452" y="989480"/>
            <a:ext cx="5616354" cy="1950944"/>
          </a:xfrm>
          <a:prstGeom prst="rect">
            <a:avLst/>
          </a:prstGeom>
        </p:spPr>
      </p:pic>
    </p:spTree>
    <p:extLst>
      <p:ext uri="{BB962C8B-B14F-4D97-AF65-F5344CB8AC3E}">
        <p14:creationId xmlns:p14="http://schemas.microsoft.com/office/powerpoint/2010/main" val="3122947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C722-B163-A251-CD2B-D2DECB564BD0}"/>
              </a:ext>
            </a:extLst>
          </p:cNvPr>
          <p:cNvSpPr>
            <a:spLocks noGrp="1"/>
          </p:cNvSpPr>
          <p:nvPr>
            <p:ph type="ctrTitle"/>
          </p:nvPr>
        </p:nvSpPr>
        <p:spPr>
          <a:xfrm>
            <a:off x="797859" y="331963"/>
            <a:ext cx="10354235" cy="1165232"/>
          </a:xfrm>
        </p:spPr>
        <p:txBody>
          <a:bodyPr/>
          <a:lstStyle/>
          <a:p>
            <a:r>
              <a:rPr lang="en-US" sz="2000" dirty="0"/>
              <a:t>Public outreach service</a:t>
            </a:r>
            <a:br>
              <a:rPr lang="en-US" sz="2000" dirty="0"/>
            </a:br>
            <a:r>
              <a:rPr lang="en-US" sz="2000" dirty="0"/>
              <a:t>g-10 Al-Anon/</a:t>
            </a:r>
            <a:r>
              <a:rPr lang="en-US" sz="2000" dirty="0" err="1"/>
              <a:t>Alateen</a:t>
            </a:r>
            <a:r>
              <a:rPr lang="en-US" sz="2000" dirty="0"/>
              <a:t>   </a:t>
            </a:r>
            <a:r>
              <a:rPr lang="en-US" sz="2000" dirty="0">
                <a:hlinkClick r:id="rId2"/>
              </a:rPr>
              <a:t>https://al-anon.org/pdf/G10.pdf</a:t>
            </a:r>
            <a:endParaRPr lang="en-US" sz="2000" dirty="0"/>
          </a:p>
        </p:txBody>
      </p:sp>
      <p:sp>
        <p:nvSpPr>
          <p:cNvPr id="3" name="Subtitle 2">
            <a:extLst>
              <a:ext uri="{FF2B5EF4-FFF2-40B4-BE49-F238E27FC236}">
                <a16:creationId xmlns:a16="http://schemas.microsoft.com/office/drawing/2014/main" id="{06EDCDFB-7CE5-8532-ADF5-A2FB15FEE6D7}"/>
              </a:ext>
            </a:extLst>
          </p:cNvPr>
          <p:cNvSpPr>
            <a:spLocks noGrp="1"/>
          </p:cNvSpPr>
          <p:nvPr>
            <p:ph type="subTitle" idx="1"/>
          </p:nvPr>
        </p:nvSpPr>
        <p:spPr>
          <a:xfrm>
            <a:off x="197223" y="1685365"/>
            <a:ext cx="10954871" cy="4625071"/>
          </a:xfrm>
        </p:spPr>
        <p:txBody>
          <a:bodyPr/>
          <a:lstStyle/>
          <a:p>
            <a:r>
              <a:rPr lang="en-US" dirty="0"/>
              <a:t>What is the Purpose for Outreach to the Public?</a:t>
            </a:r>
          </a:p>
          <a:p>
            <a:pPr marL="457200" indent="-457200">
              <a:buAutoNum type="arabicPeriod"/>
            </a:pPr>
            <a:r>
              <a:rPr lang="en-US" dirty="0"/>
              <a:t>To inform the public about Al-Anon/</a:t>
            </a:r>
            <a:r>
              <a:rPr lang="en-US" dirty="0" err="1"/>
              <a:t>Alateen</a:t>
            </a:r>
            <a:endParaRPr lang="en-US" dirty="0"/>
          </a:p>
          <a:p>
            <a:pPr marL="457200" indent="-457200">
              <a:buAutoNum type="arabicPeriod"/>
            </a:pPr>
            <a:r>
              <a:rPr lang="en-US" dirty="0"/>
              <a:t>To inform media of how Al-Anon/</a:t>
            </a:r>
            <a:r>
              <a:rPr lang="en-US" dirty="0" err="1"/>
              <a:t>Alateen</a:t>
            </a:r>
            <a:r>
              <a:rPr lang="en-US" dirty="0"/>
              <a:t> can help families and friends of alcoholics.</a:t>
            </a:r>
          </a:p>
          <a:p>
            <a:pPr marL="457200" indent="-457200">
              <a:buAutoNum type="arabicPeriod"/>
            </a:pPr>
            <a:r>
              <a:rPr lang="en-US" dirty="0"/>
              <a:t>To obtain media coverage of Al-Anon/</a:t>
            </a:r>
            <a:r>
              <a:rPr lang="en-US" dirty="0" err="1"/>
              <a:t>Alateen</a:t>
            </a:r>
            <a:r>
              <a:rPr lang="en-US" dirty="0"/>
              <a:t> through</a:t>
            </a:r>
          </a:p>
          <a:p>
            <a:r>
              <a:rPr lang="en-US" dirty="0"/>
              <a:t>       a.  Public Service Announcements (PSAs)</a:t>
            </a:r>
          </a:p>
          <a:p>
            <a:r>
              <a:rPr lang="en-US" dirty="0"/>
              <a:t>       b.  Press releases</a:t>
            </a:r>
          </a:p>
          <a:p>
            <a:r>
              <a:rPr lang="en-US" dirty="0"/>
              <a:t>       c.  Community calendar listings, and </a:t>
            </a:r>
          </a:p>
          <a:p>
            <a:r>
              <a:rPr lang="en-US" dirty="0"/>
              <a:t>       d.  Personal interviews</a:t>
            </a:r>
          </a:p>
          <a:p>
            <a:r>
              <a:rPr lang="en-US" dirty="0"/>
              <a:t>4.    To make Al-Anon/</a:t>
            </a:r>
            <a:r>
              <a:rPr lang="en-US" dirty="0" err="1"/>
              <a:t>Alateen</a:t>
            </a:r>
            <a:r>
              <a:rPr lang="en-US" dirty="0"/>
              <a:t> accessible to the general public</a:t>
            </a:r>
          </a:p>
        </p:txBody>
      </p:sp>
    </p:spTree>
    <p:extLst>
      <p:ext uri="{BB962C8B-B14F-4D97-AF65-F5344CB8AC3E}">
        <p14:creationId xmlns:p14="http://schemas.microsoft.com/office/powerpoint/2010/main" val="1369060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528" y="1237129"/>
            <a:ext cx="6766560" cy="645011"/>
          </a:xfrm>
        </p:spPr>
        <p:txBody>
          <a:bodyPr/>
          <a:lstStyle/>
          <a:p>
            <a:r>
              <a:rPr lang="en-US" sz="2800" dirty="0"/>
              <a:t>Public outreach committee</a:t>
            </a:r>
            <a:br>
              <a:rPr lang="en-US" dirty="0"/>
            </a:br>
            <a:endParaRPr lang="en-US" dirty="0"/>
          </a:p>
        </p:txBody>
      </p:sp>
      <p:sp>
        <p:nvSpPr>
          <p:cNvPr id="3" name="Content Placeholder 2">
            <a:extLst>
              <a:ext uri="{FF2B5EF4-FFF2-40B4-BE49-F238E27FC236}">
                <a16:creationId xmlns:a16="http://schemas.microsoft.com/office/drawing/2014/main" id="{1E0B8C4B-3A3C-9FD1-59FB-1666C1F09376}"/>
              </a:ext>
            </a:extLst>
          </p:cNvPr>
          <p:cNvSpPr>
            <a:spLocks noGrp="1"/>
          </p:cNvSpPr>
          <p:nvPr>
            <p:ph idx="1"/>
          </p:nvPr>
        </p:nvSpPr>
        <p:spPr>
          <a:xfrm>
            <a:off x="4224528" y="1882140"/>
            <a:ext cx="6766560" cy="4446942"/>
          </a:xfrm>
        </p:spPr>
        <p:txBody>
          <a:bodyPr/>
          <a:lstStyle/>
          <a:p>
            <a:r>
              <a:rPr lang="en-US" sz="1800" dirty="0"/>
              <a:t>The public outreach committee is composed of 3 members:</a:t>
            </a:r>
          </a:p>
          <a:p>
            <a:pPr marL="342900" indent="-342900">
              <a:buAutoNum type="arabicPeriod"/>
            </a:pPr>
            <a:r>
              <a:rPr lang="en-US" sz="1800" dirty="0"/>
              <a:t>Carmen – District 8</a:t>
            </a:r>
          </a:p>
          <a:p>
            <a:pPr marL="342900" indent="-342900">
              <a:buAutoNum type="arabicPeriod"/>
            </a:pPr>
            <a:r>
              <a:rPr lang="en-US" sz="1800" dirty="0"/>
              <a:t>Steve - District 12</a:t>
            </a:r>
          </a:p>
          <a:p>
            <a:pPr marL="342900" indent="-342900">
              <a:buAutoNum type="arabicPeriod"/>
            </a:pPr>
            <a:r>
              <a:rPr lang="en-US" sz="1800" dirty="0"/>
              <a:t>Tricia – District 8</a:t>
            </a:r>
          </a:p>
          <a:p>
            <a:pPr marL="342900" indent="-342900">
              <a:buAutoNum type="arabicPeriod"/>
            </a:pPr>
            <a:endParaRPr lang="en-US" sz="1800" dirty="0"/>
          </a:p>
          <a:p>
            <a:endParaRPr lang="en-US" sz="1800" dirty="0"/>
          </a:p>
          <a:p>
            <a:endParaRPr lang="en-US" sz="1800" dirty="0"/>
          </a:p>
          <a:p>
            <a:endParaRPr lang="en-US" sz="1800" dirty="0"/>
          </a:p>
          <a:p>
            <a:r>
              <a:rPr lang="en-US" sz="1800" dirty="0"/>
              <a:t>We met and discussed with the team the following:</a:t>
            </a:r>
          </a:p>
          <a:p>
            <a:pPr marL="342900" indent="-342900">
              <a:buAutoNum type="arabicPeriod"/>
            </a:pPr>
            <a:r>
              <a:rPr lang="en-US" sz="1800" dirty="0"/>
              <a:t>What is our purpose: To reach a broader group of people</a:t>
            </a:r>
          </a:p>
          <a:p>
            <a:pPr marL="342900" indent="-342900">
              <a:buAutoNum type="arabicPeriod"/>
            </a:pPr>
            <a:r>
              <a:rPr lang="en-US" sz="1800" dirty="0"/>
              <a:t>Project Length – 1 year (will revaluate)</a:t>
            </a:r>
          </a:p>
          <a:p>
            <a:pPr marL="342900" indent="-342900">
              <a:buAutoNum type="arabicPeriod"/>
            </a:pPr>
            <a:r>
              <a:rPr lang="en-US" sz="1800" dirty="0"/>
              <a:t>Do we want to bring the PSAs to Florida North? Yes </a:t>
            </a:r>
          </a:p>
          <a:p>
            <a:pPr marL="342900" indent="-342900">
              <a:buAutoNum type="arabicPeriod"/>
            </a:pPr>
            <a:r>
              <a:rPr lang="en-US" sz="1800" dirty="0"/>
              <a:t>Where do we want the PSAs to reach?</a:t>
            </a:r>
          </a:p>
          <a:p>
            <a:pPr marL="342900" indent="-342900">
              <a:buAutoNum type="arabicPeriod"/>
            </a:pPr>
            <a:endParaRPr lang="en-US" dirty="0"/>
          </a:p>
          <a:p>
            <a:endParaRPr lang="en-US" dirty="0"/>
          </a:p>
        </p:txBody>
      </p:sp>
      <p:sp>
        <p:nvSpPr>
          <p:cNvPr id="15" name="Slide Number Placeholder 14">
            <a:extLst>
              <a:ext uri="{FF2B5EF4-FFF2-40B4-BE49-F238E27FC236}">
                <a16:creationId xmlns:a16="http://schemas.microsoft.com/office/drawing/2014/main" id="{7FC3FD3F-45EE-74E3-AD64-441303B83EF3}"/>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4" name="Picture 3">
            <a:extLst>
              <a:ext uri="{FF2B5EF4-FFF2-40B4-BE49-F238E27FC236}">
                <a16:creationId xmlns:a16="http://schemas.microsoft.com/office/drawing/2014/main" id="{8CAC56DE-FDA2-9FF3-2659-338BFB02A04F}"/>
              </a:ext>
            </a:extLst>
          </p:cNvPr>
          <p:cNvPicPr>
            <a:picLocks noChangeAspect="1"/>
          </p:cNvPicPr>
          <p:nvPr/>
        </p:nvPicPr>
        <p:blipFill>
          <a:blip r:embed="rId2"/>
          <a:stretch>
            <a:fillRect/>
          </a:stretch>
        </p:blipFill>
        <p:spPr>
          <a:xfrm>
            <a:off x="7932923" y="2557462"/>
            <a:ext cx="2923335" cy="1743075"/>
          </a:xfrm>
          <a:prstGeom prst="rect">
            <a:avLst/>
          </a:prstGeom>
        </p:spPr>
      </p:pic>
    </p:spTree>
    <p:extLst>
      <p:ext uri="{BB962C8B-B14F-4D97-AF65-F5344CB8AC3E}">
        <p14:creationId xmlns:p14="http://schemas.microsoft.com/office/powerpoint/2010/main" val="979622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537882" y="502025"/>
            <a:ext cx="11385177" cy="5782234"/>
          </a:xfrm>
        </p:spPr>
        <p:txBody>
          <a:bodyPr/>
          <a:lstStyle/>
          <a:p>
            <a:pPr algn="l"/>
            <a:r>
              <a:rPr lang="en-US" sz="2400" dirty="0">
                <a:latin typeface="Arial Black" panose="020B0604020202020204" pitchFamily="34" charset="0"/>
                <a:cs typeface="Arial Black" panose="020B0604020202020204" pitchFamily="34" charset="0"/>
              </a:rPr>
              <a:t>PUBLIC SERVICE ANNOUNCEMENT</a:t>
            </a:r>
            <a:br>
              <a:rPr lang="en-US" sz="2400" dirty="0">
                <a:latin typeface="Arial Black" panose="020B0604020202020204" pitchFamily="34" charset="0"/>
                <a:cs typeface="Arial Black" panose="020B0604020202020204" pitchFamily="34" charset="0"/>
              </a:rPr>
            </a:br>
            <a:r>
              <a:rPr lang="en-US" sz="2400" dirty="0">
                <a:latin typeface="Arial Black" panose="020B0604020202020204" pitchFamily="34" charset="0"/>
                <a:cs typeface="Arial Black" panose="020B0604020202020204" pitchFamily="34" charset="0"/>
              </a:rPr>
              <a:t>DISTRIBUTION IN AREA 9 DISTRICTS</a:t>
            </a:r>
            <a:br>
              <a:rPr lang="en-US" sz="2400" dirty="0">
                <a:latin typeface="Arial Black" panose="020B0604020202020204" pitchFamily="34" charset="0"/>
                <a:cs typeface="Arial Black" panose="020B0604020202020204" pitchFamily="34" charset="0"/>
              </a:rPr>
            </a:br>
            <a:br>
              <a:rPr lang="en-US" sz="2400" dirty="0">
                <a:latin typeface="Arial Black" panose="020B0604020202020204" pitchFamily="34" charset="0"/>
                <a:cs typeface="Arial Black" panose="020B0604020202020204" pitchFamily="34" charset="0"/>
              </a:rPr>
            </a:br>
            <a:r>
              <a:rPr lang="en-US" sz="2400" dirty="0">
                <a:latin typeface="Arial Black" panose="020B0604020202020204" pitchFamily="34" charset="0"/>
                <a:cs typeface="Arial Black" panose="020B0604020202020204" pitchFamily="34" charset="0"/>
              </a:rPr>
              <a:t>1. local cable television STATIONS</a:t>
            </a:r>
            <a:br>
              <a:rPr lang="en-US" sz="2400" dirty="0">
                <a:latin typeface="Arial Black" panose="020B0604020202020204" pitchFamily="34" charset="0"/>
                <a:cs typeface="Arial Black" panose="020B0604020202020204" pitchFamily="34" charset="0"/>
              </a:rPr>
            </a:br>
            <a:r>
              <a:rPr lang="en-US" sz="2400" dirty="0">
                <a:latin typeface="Arial Black" panose="020B0604020202020204" pitchFamily="34" charset="0"/>
                <a:cs typeface="Arial Black" panose="020B0604020202020204" pitchFamily="34" charset="0"/>
              </a:rPr>
              <a:t>2. local Radio stations </a:t>
            </a:r>
            <a:br>
              <a:rPr lang="en-US" sz="2400" dirty="0">
                <a:latin typeface="Arial Black" panose="020B0604020202020204" pitchFamily="34" charset="0"/>
                <a:cs typeface="Arial Black" panose="020B0604020202020204" pitchFamily="34" charset="0"/>
              </a:rPr>
            </a:br>
            <a:r>
              <a:rPr lang="en-US" sz="2400" dirty="0">
                <a:latin typeface="Arial Black" panose="020B0604020202020204" pitchFamily="34" charset="0"/>
                <a:cs typeface="Arial Black" panose="020B0604020202020204" pitchFamily="34" charset="0"/>
              </a:rPr>
              <a:t>3. Religious stations</a:t>
            </a:r>
            <a:br>
              <a:rPr lang="en-US" sz="2400" dirty="0">
                <a:latin typeface="Arial Black" panose="020B0604020202020204" pitchFamily="34" charset="0"/>
                <a:cs typeface="Arial Black" panose="020B0604020202020204" pitchFamily="34" charset="0"/>
              </a:rPr>
            </a:br>
            <a:r>
              <a:rPr lang="en-US" sz="2400" dirty="0">
                <a:latin typeface="Arial Black" panose="020B0604020202020204" pitchFamily="34" charset="0"/>
                <a:cs typeface="Arial Black" panose="020B0604020202020204" pitchFamily="34" charset="0"/>
              </a:rPr>
              <a:t>4. College and university stations</a:t>
            </a:r>
            <a:endParaRPr lang="en-US" sz="2400" b="1" dirty="0">
              <a:solidFill>
                <a:schemeClr val="accent6"/>
              </a:solidFill>
              <a:latin typeface="Arial Black" panose="020B0604020202020204" pitchFamily="34" charset="0"/>
              <a:cs typeface="Arial Black" panose="020B0604020202020204" pitchFamily="34" charset="0"/>
            </a:endParaRPr>
          </a:p>
        </p:txBody>
      </p:sp>
      <p:pic>
        <p:nvPicPr>
          <p:cNvPr id="3" name="Picture 2">
            <a:extLst>
              <a:ext uri="{FF2B5EF4-FFF2-40B4-BE49-F238E27FC236}">
                <a16:creationId xmlns:a16="http://schemas.microsoft.com/office/drawing/2014/main" id="{A2F93598-BC69-2E3F-D0BE-106AF148557E}"/>
              </a:ext>
            </a:extLst>
          </p:cNvPr>
          <p:cNvPicPr>
            <a:picLocks noChangeAspect="1"/>
          </p:cNvPicPr>
          <p:nvPr/>
        </p:nvPicPr>
        <p:blipFill>
          <a:blip r:embed="rId2"/>
          <a:stretch>
            <a:fillRect/>
          </a:stretch>
        </p:blipFill>
        <p:spPr>
          <a:xfrm>
            <a:off x="6957452" y="3730352"/>
            <a:ext cx="3792911" cy="2553906"/>
          </a:xfrm>
          <a:prstGeom prst="rect">
            <a:avLst/>
          </a:prstGeom>
        </p:spPr>
      </p:pic>
      <p:pic>
        <p:nvPicPr>
          <p:cNvPr id="4" name="Picture 3">
            <a:extLst>
              <a:ext uri="{FF2B5EF4-FFF2-40B4-BE49-F238E27FC236}">
                <a16:creationId xmlns:a16="http://schemas.microsoft.com/office/drawing/2014/main" id="{A777F0E1-DC50-AA83-B6E8-28DDDC0AE539}"/>
              </a:ext>
            </a:extLst>
          </p:cNvPr>
          <p:cNvPicPr>
            <a:picLocks noChangeAspect="1"/>
          </p:cNvPicPr>
          <p:nvPr/>
        </p:nvPicPr>
        <p:blipFill>
          <a:blip r:embed="rId3"/>
          <a:stretch>
            <a:fillRect/>
          </a:stretch>
        </p:blipFill>
        <p:spPr>
          <a:xfrm>
            <a:off x="2206997" y="3730352"/>
            <a:ext cx="4615144" cy="2553907"/>
          </a:xfrm>
          <a:prstGeom prst="rect">
            <a:avLst/>
          </a:prstGeom>
        </p:spPr>
      </p:pic>
    </p:spTree>
    <p:extLst>
      <p:ext uri="{BB962C8B-B14F-4D97-AF65-F5344CB8AC3E}">
        <p14:creationId xmlns:p14="http://schemas.microsoft.com/office/powerpoint/2010/main" val="295292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1499615" y="1066800"/>
            <a:ext cx="6586549" cy="1603248"/>
          </a:xfrm>
        </p:spPr>
        <p:txBody>
          <a:bodyPr/>
          <a:lstStyle/>
          <a:p>
            <a:r>
              <a:rPr lang="en-US" sz="4400" b="1" dirty="0">
                <a:solidFill>
                  <a:schemeClr val="accent6"/>
                </a:solidFill>
                <a:latin typeface="Arial Black" panose="020B0604020202020204" pitchFamily="34" charset="0"/>
                <a:cs typeface="Arial Black" panose="020B0604020202020204" pitchFamily="34" charset="0"/>
              </a:rPr>
              <a:t>Public service announcements</a:t>
            </a: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idx="1"/>
          </p:nvPr>
        </p:nvSpPr>
        <p:spPr>
          <a:xfrm>
            <a:off x="1499615" y="2770632"/>
            <a:ext cx="7483019" cy="3122168"/>
          </a:xfrm>
        </p:spPr>
        <p:txBody>
          <a:bodyPr/>
          <a:lstStyle/>
          <a:p>
            <a:r>
              <a:rPr lang="en-US" dirty="0"/>
              <a:t>Target Audience – Local Area 9 media</a:t>
            </a:r>
          </a:p>
          <a:p>
            <a:r>
              <a:rPr lang="en-US" dirty="0"/>
              <a:t>Cost – most likely free</a:t>
            </a:r>
          </a:p>
          <a:p>
            <a:r>
              <a:rPr lang="en-US" dirty="0"/>
              <a:t>Language – English and Spanish depending on demand</a:t>
            </a:r>
          </a:p>
        </p:txBody>
      </p:sp>
    </p:spTree>
    <p:extLst>
      <p:ext uri="{BB962C8B-B14F-4D97-AF65-F5344CB8AC3E}">
        <p14:creationId xmlns:p14="http://schemas.microsoft.com/office/powerpoint/2010/main" val="385553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5090F4-9BE6-9A0B-4C7C-F4A4D75905FA}"/>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6" name="Picture 5">
            <a:extLst>
              <a:ext uri="{FF2B5EF4-FFF2-40B4-BE49-F238E27FC236}">
                <a16:creationId xmlns:a16="http://schemas.microsoft.com/office/drawing/2014/main" id="{DB809BFC-8CE1-DD3D-BB26-06BE33502ABF}"/>
              </a:ext>
            </a:extLst>
          </p:cNvPr>
          <p:cNvPicPr>
            <a:picLocks noChangeAspect="1"/>
          </p:cNvPicPr>
          <p:nvPr/>
        </p:nvPicPr>
        <p:blipFill>
          <a:blip r:embed="rId2"/>
          <a:stretch>
            <a:fillRect/>
          </a:stretch>
        </p:blipFill>
        <p:spPr>
          <a:xfrm>
            <a:off x="2861029" y="388356"/>
            <a:ext cx="6469941" cy="6081287"/>
          </a:xfrm>
          <a:prstGeom prst="rect">
            <a:avLst/>
          </a:prstGeom>
        </p:spPr>
      </p:pic>
    </p:spTree>
    <p:extLst>
      <p:ext uri="{BB962C8B-B14F-4D97-AF65-F5344CB8AC3E}">
        <p14:creationId xmlns:p14="http://schemas.microsoft.com/office/powerpoint/2010/main" val="340737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D2E-080D-DBDD-73C4-3C38A2B77908}"/>
              </a:ext>
            </a:extLst>
          </p:cNvPr>
          <p:cNvSpPr>
            <a:spLocks noGrp="1"/>
          </p:cNvSpPr>
          <p:nvPr>
            <p:ph type="title"/>
          </p:nvPr>
        </p:nvSpPr>
        <p:spPr>
          <a:xfrm>
            <a:off x="502024" y="457201"/>
            <a:ext cx="7360023" cy="1371600"/>
          </a:xfrm>
        </p:spPr>
        <p:txBody>
          <a:bodyPr/>
          <a:lstStyle/>
          <a:p>
            <a:r>
              <a:rPr lang="en-US" dirty="0"/>
              <a:t>WSO Public service announcement</a:t>
            </a:r>
          </a:p>
        </p:txBody>
      </p:sp>
      <p:sp>
        <p:nvSpPr>
          <p:cNvPr id="5" name="Slide Number Placeholder 4">
            <a:extLst>
              <a:ext uri="{FF2B5EF4-FFF2-40B4-BE49-F238E27FC236}">
                <a16:creationId xmlns:a16="http://schemas.microsoft.com/office/drawing/2014/main" id="{BF7F20BE-640F-EFAB-3A43-2AA146DB42BF}"/>
              </a:ext>
            </a:extLst>
          </p:cNvPr>
          <p:cNvSpPr>
            <a:spLocks noGrp="1"/>
          </p:cNvSpPr>
          <p:nvPr>
            <p:ph type="sldNum" sz="quarter" idx="12"/>
          </p:nvPr>
        </p:nvSpPr>
        <p:spPr/>
        <p:txBody>
          <a:bodyPr/>
          <a:lstStyle/>
          <a:p>
            <a:fld id="{48F63A3B-78C7-47BE-AE5E-E10140E04643}" type="slidenum">
              <a:rPr lang="en-US" smtClean="0"/>
              <a:pPr/>
              <a:t>9</a:t>
            </a:fld>
            <a:endParaRPr lang="en-US" dirty="0"/>
          </a:p>
        </p:txBody>
      </p:sp>
      <p:sp>
        <p:nvSpPr>
          <p:cNvPr id="9" name="Content Placeholder 8">
            <a:extLst>
              <a:ext uri="{FF2B5EF4-FFF2-40B4-BE49-F238E27FC236}">
                <a16:creationId xmlns:a16="http://schemas.microsoft.com/office/drawing/2014/main" id="{91932B65-C2F2-3D1E-2DEB-6DA10BE1BCC8}"/>
              </a:ext>
            </a:extLst>
          </p:cNvPr>
          <p:cNvSpPr>
            <a:spLocks noGrp="1"/>
          </p:cNvSpPr>
          <p:nvPr>
            <p:ph idx="1"/>
          </p:nvPr>
        </p:nvSpPr>
        <p:spPr>
          <a:xfrm>
            <a:off x="340660" y="1999129"/>
            <a:ext cx="6382870" cy="3539087"/>
          </a:xfrm>
        </p:spPr>
        <p:txBody>
          <a:bodyPr/>
          <a:lstStyle/>
          <a:p>
            <a:r>
              <a:rPr lang="en-US" sz="2000" dirty="0">
                <a:hlinkClick r:id="rId2"/>
              </a:rPr>
              <a:t>https://al-anon.org/media-kit/public-service-announcements/</a:t>
            </a:r>
            <a:endParaRPr lang="en-US" sz="2000" dirty="0"/>
          </a:p>
          <a:p>
            <a:endParaRPr lang="en-US" sz="2000" dirty="0"/>
          </a:p>
          <a:p>
            <a:r>
              <a:rPr lang="en-US" sz="2000" dirty="0"/>
              <a:t>Al-Anon public service announcements (PSAs) reach hundreds of millions of people every year throughout the US and Canada, thanks to the generous commitment of TV and radio stations to offer free airplay.</a:t>
            </a:r>
          </a:p>
          <a:p>
            <a:endParaRPr lang="en-US" sz="2000" dirty="0"/>
          </a:p>
          <a:p>
            <a:r>
              <a:rPr lang="en-US" sz="2000" dirty="0"/>
              <a:t>While the faces and voices featured in the PSAs are those of actors, the scripts are exclusively Al-Anon in content and carry the Al-Anon message of help and hope to the public.</a:t>
            </a:r>
          </a:p>
        </p:txBody>
      </p:sp>
      <p:pic>
        <p:nvPicPr>
          <p:cNvPr id="7" name="Picture 6">
            <a:extLst>
              <a:ext uri="{FF2B5EF4-FFF2-40B4-BE49-F238E27FC236}">
                <a16:creationId xmlns:a16="http://schemas.microsoft.com/office/drawing/2014/main" id="{5D32B495-A29D-6991-65A5-956691DC96E6}"/>
              </a:ext>
            </a:extLst>
          </p:cNvPr>
          <p:cNvPicPr>
            <a:picLocks noChangeAspect="1"/>
          </p:cNvPicPr>
          <p:nvPr/>
        </p:nvPicPr>
        <p:blipFill>
          <a:blip r:embed="rId3"/>
          <a:stretch>
            <a:fillRect/>
          </a:stretch>
        </p:blipFill>
        <p:spPr>
          <a:xfrm>
            <a:off x="6725629" y="3090672"/>
            <a:ext cx="5207291" cy="2906716"/>
          </a:xfrm>
          <a:prstGeom prst="rect">
            <a:avLst/>
          </a:prstGeom>
        </p:spPr>
      </p:pic>
    </p:spTree>
    <p:extLst>
      <p:ext uri="{BB962C8B-B14F-4D97-AF65-F5344CB8AC3E}">
        <p14:creationId xmlns:p14="http://schemas.microsoft.com/office/powerpoint/2010/main" val="94818171"/>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9060146-7700-4F6C-986B-89E3839BD4ED}">
  <ds:schemaRefs>
    <ds:schemaRef ds:uri="http://schemas.microsoft.com/sharepoint/v3/contenttype/forms"/>
  </ds:schemaRefs>
</ds:datastoreItem>
</file>

<file path=customXml/itemProps3.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{51B9A91F-3452-4DD8-B4CE-9EE7540F1A45}tf78438558_win32</Template>
  <TotalTime>14014</TotalTime>
  <Words>859</Words>
  <Application>Microsoft Office PowerPoint</Application>
  <PresentationFormat>Widescreen</PresentationFormat>
  <Paragraphs>99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Sabon Next LT</vt:lpstr>
      <vt:lpstr>Times New Roman</vt:lpstr>
      <vt:lpstr>Office Theme</vt:lpstr>
      <vt:lpstr>2024 Public outreach project </vt:lpstr>
      <vt:lpstr> area public outreach coordinator G-38 – Guidelines  https://al-anon.org/pdf/G38.pdf  </vt:lpstr>
      <vt:lpstr>PowerPoint Presentation</vt:lpstr>
      <vt:lpstr>Public outreach service g-10 Al-Anon/Alateen   https://al-anon.org/pdf/G10.pdf</vt:lpstr>
      <vt:lpstr>Public outreach committee </vt:lpstr>
      <vt:lpstr>PUBLIC SERVICE ANNOUNCEMENT DISTRIBUTION IN AREA 9 DISTRICTS  1. local cable television STATIONS 2. local Radio stations  3. Religious stations 4. College and university stations</vt:lpstr>
      <vt:lpstr>Public service announcements</vt:lpstr>
      <vt:lpstr>PowerPoint Presentation</vt:lpstr>
      <vt:lpstr>WSO Public service announcement</vt:lpstr>
      <vt:lpstr>WSO PRODUCES</vt:lpstr>
      <vt:lpstr>plan</vt:lpstr>
      <vt:lpstr>College stations in florida north</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Public outreach project </dc:title>
  <dc:subject/>
  <dc:creator>Carmen Sullivan</dc:creator>
  <cp:lastModifiedBy>Carmen Sullivan</cp:lastModifiedBy>
  <cp:revision>17</cp:revision>
  <dcterms:created xsi:type="dcterms:W3CDTF">2024-01-08T00:50:33Z</dcterms:created>
  <dcterms:modified xsi:type="dcterms:W3CDTF">2024-02-02T13:14:56Z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