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094" r:id="rId1"/>
  </p:sldMasterIdLst>
  <p:notesMasterIdLst>
    <p:notesMasterId r:id="rId13"/>
  </p:notesMasterIdLst>
  <p:sldIdLst>
    <p:sldId id="256" r:id="rId2"/>
    <p:sldId id="270" r:id="rId3"/>
    <p:sldId id="271" r:id="rId4"/>
    <p:sldId id="263" r:id="rId5"/>
    <p:sldId id="272" r:id="rId6"/>
    <p:sldId id="265" r:id="rId7"/>
    <p:sldId id="273" r:id="rId8"/>
    <p:sldId id="267" r:id="rId9"/>
    <p:sldId id="261" r:id="rId10"/>
    <p:sldId id="262" r:id="rId11"/>
    <p:sldId id="266" r:id="rId12"/>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ica Person" initials="AP" lastIdx="3" clrIdx="0">
    <p:extLst>
      <p:ext uri="{19B8F6BF-5375-455C-9EA6-DF929625EA0E}">
        <p15:presenceInfo xmlns:p15="http://schemas.microsoft.com/office/powerpoint/2012/main" userId="S-1-5-21-2726962392-2239317700-249757142-4740" providerId="AD"/>
      </p:ext>
    </p:extLst>
  </p:cmAuthor>
  <p:cmAuthor id="2" name="Mark Summerall" initials="MS" lastIdx="10" clrIdx="1">
    <p:extLst>
      <p:ext uri="{19B8F6BF-5375-455C-9EA6-DF929625EA0E}">
        <p15:presenceInfo xmlns:p15="http://schemas.microsoft.com/office/powerpoint/2012/main" userId="S-1-5-21-2726962392-2239317700-249757142-47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7CF"/>
    <a:srgbClr val="12449E"/>
    <a:srgbClr val="D6EDFE"/>
    <a:srgbClr val="4439CF"/>
    <a:srgbClr val="16A3E6"/>
    <a:srgbClr val="FFFFFF"/>
    <a:srgbClr val="3E32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85778" autoAdjust="0"/>
  </p:normalViewPr>
  <p:slideViewPr>
    <p:cSldViewPr snapToGrid="0" snapToObjects="1">
      <p:cViewPr varScale="1">
        <p:scale>
          <a:sx n="98" d="100"/>
          <a:sy n="98" d="100"/>
        </p:scale>
        <p:origin x="177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87" tIns="46244" rIns="92487" bIns="46244" rtlCol="0"/>
          <a:lstStyle>
            <a:lvl1pPr algn="r">
              <a:defRPr sz="1200"/>
            </a:lvl1pPr>
          </a:lstStyle>
          <a:p>
            <a:fld id="{D2BC2405-BFB9-4138-9072-3DCCD50B7693}" type="datetimeFigureOut">
              <a:rPr lang="en-US" smtClean="0"/>
              <a:t>1/24/2019</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2487" tIns="46244" rIns="92487" bIns="46244" rtlCol="0" anchor="b"/>
          <a:lstStyle>
            <a:lvl1pPr algn="r">
              <a:defRPr sz="1200"/>
            </a:lvl1pPr>
          </a:lstStyle>
          <a:p>
            <a:fld id="{0C364CE8-DAC0-4939-891F-0A8F4DBA142F}" type="slidenum">
              <a:rPr lang="en-US" smtClean="0"/>
              <a:t>‹#›</a:t>
            </a:fld>
            <a:endParaRPr lang="en-US" dirty="0"/>
          </a:p>
        </p:txBody>
      </p:sp>
    </p:spTree>
    <p:extLst>
      <p:ext uri="{BB962C8B-B14F-4D97-AF65-F5344CB8AC3E}">
        <p14:creationId xmlns:p14="http://schemas.microsoft.com/office/powerpoint/2010/main" val="1712645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My name is…, Thank you for taking time out of your busy schedules to be here with us today. We are so appreciative of you and everything you do to support Al-Anon.  </a:t>
            </a:r>
          </a:p>
          <a:p>
            <a:endParaRPr lang="en-US" b="1" dirty="0"/>
          </a:p>
          <a:p>
            <a:r>
              <a:rPr lang="en-US" b="1" dirty="0"/>
              <a:t>&lt;7 sec. until next slide&gt;</a:t>
            </a:r>
          </a:p>
        </p:txBody>
      </p:sp>
      <p:sp>
        <p:nvSpPr>
          <p:cNvPr id="4" name="Slide Number Placeholder 3"/>
          <p:cNvSpPr>
            <a:spLocks noGrp="1"/>
          </p:cNvSpPr>
          <p:nvPr>
            <p:ph type="sldNum" sz="quarter" idx="5"/>
          </p:nvPr>
        </p:nvSpPr>
        <p:spPr/>
        <p:txBody>
          <a:bodyPr/>
          <a:lstStyle/>
          <a:p>
            <a:fld id="{0C364CE8-DAC0-4939-891F-0A8F4DBA142F}" type="slidenum">
              <a:rPr lang="en-US" smtClean="0"/>
              <a:t>1</a:t>
            </a:fld>
            <a:endParaRPr lang="en-US" dirty="0"/>
          </a:p>
        </p:txBody>
      </p:sp>
    </p:spTree>
    <p:extLst>
      <p:ext uri="{BB962C8B-B14F-4D97-AF65-F5344CB8AC3E}">
        <p14:creationId xmlns:p14="http://schemas.microsoft.com/office/powerpoint/2010/main" val="283200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On our website, al-anon.org, you can order </a:t>
            </a:r>
            <a:r>
              <a:rPr lang="en-US" i="1" dirty="0"/>
              <a:t>The Forum</a:t>
            </a:r>
            <a:r>
              <a:rPr lang="en-US" dirty="0"/>
              <a:t>, Conference Approved Literature, submit sharings, and photos to be considered in future </a:t>
            </a:r>
            <a:r>
              <a:rPr lang="en-US" i="1" dirty="0"/>
              <a:t>Forum </a:t>
            </a:r>
            <a:r>
              <a:rPr lang="en-US" dirty="0"/>
              <a:t>issues. Our many great departments make </a:t>
            </a:r>
            <a:r>
              <a:rPr lang="en-US" i="1" dirty="0"/>
              <a:t>The Forum </a:t>
            </a:r>
            <a:r>
              <a:rPr lang="en-US" dirty="0"/>
              <a:t>possible along with Group Representatives, who are representatives of the magazine, so it is important that we discuss it and encourage readership, subscriptions, and submissions.</a:t>
            </a:r>
          </a:p>
          <a:p>
            <a:endParaRPr lang="en-US" dirty="0"/>
          </a:p>
          <a:p>
            <a:endParaRPr lang="en-US" dirty="0"/>
          </a:p>
          <a:p>
            <a:r>
              <a:rPr lang="en-US" b="1" dirty="0"/>
              <a:t>&lt;30 sec. until next slide&gt;</a:t>
            </a:r>
          </a:p>
        </p:txBody>
      </p:sp>
      <p:sp>
        <p:nvSpPr>
          <p:cNvPr id="4" name="Slide Number Placeholder 3"/>
          <p:cNvSpPr>
            <a:spLocks noGrp="1"/>
          </p:cNvSpPr>
          <p:nvPr>
            <p:ph type="sldNum" sz="quarter" idx="5"/>
          </p:nvPr>
        </p:nvSpPr>
        <p:spPr/>
        <p:txBody>
          <a:bodyPr/>
          <a:lstStyle/>
          <a:p>
            <a:fld id="{0C364CE8-DAC0-4939-891F-0A8F4DBA142F}" type="slidenum">
              <a:rPr lang="en-US" smtClean="0"/>
              <a:t>10</a:t>
            </a:fld>
            <a:endParaRPr lang="en-US" dirty="0"/>
          </a:p>
        </p:txBody>
      </p:sp>
    </p:spTree>
    <p:extLst>
      <p:ext uri="{BB962C8B-B14F-4D97-AF65-F5344CB8AC3E}">
        <p14:creationId xmlns:p14="http://schemas.microsoft.com/office/powerpoint/2010/main" val="2835557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Open floor for discussion</a:t>
            </a:r>
          </a:p>
          <a:p>
            <a:endParaRPr lang="en-US" dirty="0"/>
          </a:p>
        </p:txBody>
      </p:sp>
      <p:sp>
        <p:nvSpPr>
          <p:cNvPr id="4" name="Slide Number Placeholder 3"/>
          <p:cNvSpPr>
            <a:spLocks noGrp="1"/>
          </p:cNvSpPr>
          <p:nvPr>
            <p:ph type="sldNum" sz="quarter" idx="5"/>
          </p:nvPr>
        </p:nvSpPr>
        <p:spPr/>
        <p:txBody>
          <a:bodyPr/>
          <a:lstStyle/>
          <a:p>
            <a:fld id="{0C364CE8-DAC0-4939-891F-0A8F4DBA142F}" type="slidenum">
              <a:rPr lang="en-US" smtClean="0"/>
              <a:t>11</a:t>
            </a:fld>
            <a:endParaRPr lang="en-US" dirty="0"/>
          </a:p>
        </p:txBody>
      </p:sp>
    </p:spTree>
    <p:extLst>
      <p:ext uri="{BB962C8B-B14F-4D97-AF65-F5344CB8AC3E}">
        <p14:creationId xmlns:p14="http://schemas.microsoft.com/office/powerpoint/2010/main" val="122813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 was the result of a request to the fellowship  from Cofounders Lois W. and Anne B for suggestions.  It was adapted from the title of a newsletter for early family groups, </a:t>
            </a:r>
            <a:r>
              <a:rPr lang="en-US" i="1" dirty="0"/>
              <a:t>The Family Forum</a:t>
            </a:r>
            <a:r>
              <a:rPr lang="en-US" dirty="0"/>
              <a:t>, that Ruth G. of San Francisco began in the 1940s and discontinued shortly after the Clearing House (our first World Service Office) began.     </a:t>
            </a:r>
          </a:p>
          <a:p>
            <a:endParaRPr lang="en-US" dirty="0"/>
          </a:p>
          <a:p>
            <a:endParaRPr lang="en-US" dirty="0"/>
          </a:p>
          <a:p>
            <a:r>
              <a:rPr lang="en-US" b="1" dirty="0"/>
              <a:t>&lt;28 sec. until next slide&gt;</a:t>
            </a:r>
          </a:p>
        </p:txBody>
      </p:sp>
      <p:sp>
        <p:nvSpPr>
          <p:cNvPr id="4" name="Slide Number Placeholder 3"/>
          <p:cNvSpPr>
            <a:spLocks noGrp="1"/>
          </p:cNvSpPr>
          <p:nvPr>
            <p:ph type="sldNum" sz="quarter" idx="5"/>
          </p:nvPr>
        </p:nvSpPr>
        <p:spPr/>
        <p:txBody>
          <a:bodyPr/>
          <a:lstStyle/>
          <a:p>
            <a:fld id="{0C364CE8-DAC0-4939-891F-0A8F4DBA142F}" type="slidenum">
              <a:rPr lang="en-US" smtClean="0"/>
              <a:t>2</a:t>
            </a:fld>
            <a:endParaRPr lang="en-US" dirty="0"/>
          </a:p>
        </p:txBody>
      </p:sp>
    </p:spTree>
    <p:extLst>
      <p:ext uri="{BB962C8B-B14F-4D97-AF65-F5344CB8AC3E}">
        <p14:creationId xmlns:p14="http://schemas.microsoft.com/office/powerpoint/2010/main" val="172587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it states on page 113 of the </a:t>
            </a:r>
            <a:r>
              <a:rPr lang="en-US" i="1" dirty="0"/>
              <a:t>2018-2021 Al-Anon/</a:t>
            </a:r>
            <a:r>
              <a:rPr lang="en-US" i="1" dirty="0" err="1"/>
              <a:t>Alateen</a:t>
            </a:r>
            <a:r>
              <a:rPr lang="en-US" i="1" dirty="0"/>
              <a:t> Service Manual, “The Forum </a:t>
            </a:r>
            <a:r>
              <a:rPr lang="en-US" dirty="0"/>
              <a:t>can be used, and is encouraged to be used by members and groups for meetings. </a:t>
            </a:r>
            <a:r>
              <a:rPr lang="en-US" i="1" dirty="0"/>
              <a:t>The Forum</a:t>
            </a:r>
            <a:r>
              <a:rPr lang="en-US" dirty="0"/>
              <a:t>, as a concept, is Conference Approved…” Due to time constraints, it is not possible for each issue of </a:t>
            </a:r>
            <a:r>
              <a:rPr lang="en-US" i="1" dirty="0"/>
              <a:t>The Forum </a:t>
            </a:r>
            <a:r>
              <a:rPr lang="en-US" dirty="0"/>
              <a:t>to follow the full procedure that our Conference Approved Literature does, but each sharing received is reviewed by a volunteer committee for fidelity to the Al-Anon program and principles. Articles from </a:t>
            </a:r>
            <a:r>
              <a:rPr lang="en-US" i="1" dirty="0"/>
              <a:t>The Forum </a:t>
            </a:r>
            <a:r>
              <a:rPr lang="en-US" dirty="0"/>
              <a:t>make excellent meeting topics and can generate a lively group discussion! </a:t>
            </a:r>
          </a:p>
          <a:p>
            <a:endParaRPr lang="en-US" dirty="0"/>
          </a:p>
          <a:p>
            <a:pPr defTabSz="907633">
              <a:defRPr/>
            </a:pPr>
            <a:endParaRPr lang="en-US" b="1" dirty="0"/>
          </a:p>
          <a:p>
            <a:pPr defTabSz="907633">
              <a:defRPr/>
            </a:pPr>
            <a:r>
              <a:rPr lang="en-US" b="1" dirty="0"/>
              <a:t>&lt;29 sec. until next slide&gt;</a:t>
            </a:r>
          </a:p>
          <a:p>
            <a:endParaRPr lang="en-US" dirty="0"/>
          </a:p>
        </p:txBody>
      </p:sp>
      <p:sp>
        <p:nvSpPr>
          <p:cNvPr id="4" name="Slide Number Placeholder 3"/>
          <p:cNvSpPr>
            <a:spLocks noGrp="1"/>
          </p:cNvSpPr>
          <p:nvPr>
            <p:ph type="sldNum" sz="quarter" idx="5"/>
          </p:nvPr>
        </p:nvSpPr>
        <p:spPr/>
        <p:txBody>
          <a:bodyPr/>
          <a:lstStyle/>
          <a:p>
            <a:fld id="{0C364CE8-DAC0-4939-891F-0A8F4DBA142F}" type="slidenum">
              <a:rPr lang="en-US" smtClean="0"/>
              <a:t>3</a:t>
            </a:fld>
            <a:endParaRPr lang="en-US" dirty="0"/>
          </a:p>
        </p:txBody>
      </p:sp>
    </p:spTree>
    <p:extLst>
      <p:ext uri="{BB962C8B-B14F-4D97-AF65-F5344CB8AC3E}">
        <p14:creationId xmlns:p14="http://schemas.microsoft.com/office/powerpoint/2010/main" val="7730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As the monthly magazine of Al-Anon Family Groups, </a:t>
            </a:r>
            <a:r>
              <a:rPr lang="en-US" i="1" dirty="0"/>
              <a:t>The Forum </a:t>
            </a:r>
            <a:r>
              <a:rPr lang="en-US" dirty="0"/>
              <a:t>serves as a reflection of the current state of the fellowship. It is often the first place where members share about breakthrough topics, like the effects of having grown up with alcoholism (first included in the 1970s), alcoholism and sexual abuse (first included in the 1980s), as well as alcoholism and grief (first included in the 1990s).</a:t>
            </a:r>
          </a:p>
          <a:p>
            <a:pPr defTabSz="907633">
              <a:defRPr/>
            </a:pPr>
            <a:endParaRPr lang="en-US" dirty="0"/>
          </a:p>
          <a:p>
            <a:pPr defTabSz="907633">
              <a:defRPr/>
            </a:pPr>
            <a:endParaRPr lang="en-US" b="1" dirty="0"/>
          </a:p>
          <a:p>
            <a:pPr defTabSz="907633">
              <a:defRPr/>
            </a:pPr>
            <a:r>
              <a:rPr lang="en-US" b="1" dirty="0"/>
              <a:t>&lt;29 sec. until next slide&gt;</a:t>
            </a:r>
          </a:p>
          <a:p>
            <a:endParaRPr lang="en-US" dirty="0"/>
          </a:p>
          <a:p>
            <a:endParaRPr lang="en-US" dirty="0"/>
          </a:p>
        </p:txBody>
      </p:sp>
      <p:sp>
        <p:nvSpPr>
          <p:cNvPr id="4" name="Slide Number Placeholder 3"/>
          <p:cNvSpPr>
            <a:spLocks noGrp="1"/>
          </p:cNvSpPr>
          <p:nvPr>
            <p:ph type="sldNum" sz="quarter" idx="5"/>
          </p:nvPr>
        </p:nvSpPr>
        <p:spPr/>
        <p:txBody>
          <a:bodyPr/>
          <a:lstStyle/>
          <a:p>
            <a:fld id="{0C364CE8-DAC0-4939-891F-0A8F4DBA142F}" type="slidenum">
              <a:rPr lang="en-US" smtClean="0"/>
              <a:t>4</a:t>
            </a:fld>
            <a:endParaRPr lang="en-US" dirty="0"/>
          </a:p>
        </p:txBody>
      </p:sp>
    </p:spTree>
    <p:extLst>
      <p:ext uri="{BB962C8B-B14F-4D97-AF65-F5344CB8AC3E}">
        <p14:creationId xmlns:p14="http://schemas.microsoft.com/office/powerpoint/2010/main" val="112326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As your group’s </a:t>
            </a:r>
            <a:r>
              <a:rPr lang="en-US" i="1" dirty="0"/>
              <a:t>Forum </a:t>
            </a:r>
            <a:r>
              <a:rPr lang="en-US" dirty="0"/>
              <a:t>Representative, your Group Representative encourages individual members and your group to subscribe to </a:t>
            </a:r>
            <a:r>
              <a:rPr lang="en-US" i="1" dirty="0"/>
              <a:t>The Forum</a:t>
            </a:r>
            <a:r>
              <a:rPr lang="en-US" i="0" dirty="0"/>
              <a:t>, as well as to submit </a:t>
            </a:r>
            <a:r>
              <a:rPr lang="en-US" i="0" dirty="0" err="1"/>
              <a:t>sharings</a:t>
            </a:r>
            <a:r>
              <a:rPr lang="en-US" i="0" dirty="0"/>
              <a:t> and photos to the magazine and to use it for meeting topics. For more information, read </a:t>
            </a:r>
            <a:r>
              <a:rPr lang="en-US" i="1" dirty="0"/>
              <a:t>Tips for GRs as </a:t>
            </a:r>
            <a:r>
              <a:rPr lang="en-US" i="0" dirty="0"/>
              <a:t>Forum</a:t>
            </a:r>
            <a:r>
              <a:rPr lang="en-US" i="1" dirty="0"/>
              <a:t> Representatives </a:t>
            </a:r>
            <a:r>
              <a:rPr lang="en-US" i="0" dirty="0"/>
              <a:t>(F-2) at </a:t>
            </a:r>
            <a:r>
              <a:rPr lang="en-US" b="1" dirty="0">
                <a:highlight>
                  <a:srgbClr val="FFFF00"/>
                </a:highlight>
              </a:rPr>
              <a:t>al-anon.org/pdf/F2.pdf</a:t>
            </a:r>
            <a:r>
              <a:rPr lang="en-US" dirty="0">
                <a:highlight>
                  <a:srgbClr val="FFFF00"/>
                </a:highlight>
              </a:rPr>
              <a:t>. </a:t>
            </a:r>
          </a:p>
          <a:p>
            <a:endParaRPr lang="en-US" dirty="0"/>
          </a:p>
          <a:p>
            <a:pPr defTabSz="907633">
              <a:defRPr/>
            </a:pPr>
            <a:endParaRPr lang="en-US" b="1" dirty="0"/>
          </a:p>
          <a:p>
            <a:pPr defTabSz="907633">
              <a:defRPr/>
            </a:pPr>
            <a:r>
              <a:rPr lang="en-US" b="1" dirty="0"/>
              <a:t>&lt;15 sec. until next slide&gt;</a:t>
            </a:r>
          </a:p>
          <a:p>
            <a:endParaRPr lang="en-US" dirty="0"/>
          </a:p>
        </p:txBody>
      </p:sp>
      <p:sp>
        <p:nvSpPr>
          <p:cNvPr id="4" name="Slide Number Placeholder 3"/>
          <p:cNvSpPr>
            <a:spLocks noGrp="1"/>
          </p:cNvSpPr>
          <p:nvPr>
            <p:ph type="sldNum" sz="quarter" idx="5"/>
          </p:nvPr>
        </p:nvSpPr>
        <p:spPr/>
        <p:txBody>
          <a:bodyPr/>
          <a:lstStyle/>
          <a:p>
            <a:fld id="{0C364CE8-DAC0-4939-891F-0A8F4DBA142F}" type="slidenum">
              <a:rPr lang="en-US" smtClean="0"/>
              <a:t>5</a:t>
            </a:fld>
            <a:endParaRPr lang="en-US" dirty="0"/>
          </a:p>
        </p:txBody>
      </p:sp>
    </p:spTree>
    <p:extLst>
      <p:ext uri="{BB962C8B-B14F-4D97-AF65-F5344CB8AC3E}">
        <p14:creationId xmlns:p14="http://schemas.microsoft.com/office/powerpoint/2010/main" val="905641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i="1" dirty="0"/>
              <a:t>The Forum</a:t>
            </a:r>
            <a:r>
              <a:rPr lang="en-US" dirty="0"/>
              <a:t> shares stories from members at all stages of recovery and all walks of life. It also keeps us informed about new literature, policy changes, valuable resources for carrying our message, and ideas for keeping our groups strong and thriving. The </a:t>
            </a:r>
            <a:r>
              <a:rPr lang="en-US" i="1" dirty="0"/>
              <a:t>Talk to Each Other</a:t>
            </a:r>
            <a:r>
              <a:rPr lang="en-US" dirty="0"/>
              <a:t> section is a way for members to receive feedback from other members regarding topics that concern them.</a:t>
            </a:r>
          </a:p>
          <a:p>
            <a:pPr defTabSz="907633">
              <a:defRPr/>
            </a:pPr>
            <a:endParaRPr lang="en-US" dirty="0"/>
          </a:p>
          <a:p>
            <a:pPr defTabSz="907633">
              <a:defRPr/>
            </a:pPr>
            <a:r>
              <a:rPr lang="en-US" b="1" dirty="0"/>
              <a:t>&lt;25 sec. until next slide&gt;</a:t>
            </a:r>
          </a:p>
          <a:p>
            <a:endParaRPr lang="en-US" dirty="0"/>
          </a:p>
        </p:txBody>
      </p:sp>
      <p:sp>
        <p:nvSpPr>
          <p:cNvPr id="4" name="Slide Number Placeholder 3"/>
          <p:cNvSpPr>
            <a:spLocks noGrp="1"/>
          </p:cNvSpPr>
          <p:nvPr>
            <p:ph type="sldNum" sz="quarter" idx="5"/>
          </p:nvPr>
        </p:nvSpPr>
        <p:spPr/>
        <p:txBody>
          <a:bodyPr/>
          <a:lstStyle/>
          <a:p>
            <a:fld id="{0C364CE8-DAC0-4939-891F-0A8F4DBA142F}" type="slidenum">
              <a:rPr lang="en-US" smtClean="0"/>
              <a:t>6</a:t>
            </a:fld>
            <a:endParaRPr lang="en-US" dirty="0"/>
          </a:p>
        </p:txBody>
      </p:sp>
    </p:spTree>
    <p:extLst>
      <p:ext uri="{BB962C8B-B14F-4D97-AF65-F5344CB8AC3E}">
        <p14:creationId xmlns:p14="http://schemas.microsoft.com/office/powerpoint/2010/main" val="135951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first time in its 60-plus year history, in January 2018 </a:t>
            </a:r>
            <a:r>
              <a:rPr lang="en-US" i="1" dirty="0"/>
              <a:t>The Forum </a:t>
            </a:r>
            <a:r>
              <a:rPr lang="en-US" i="0" dirty="0"/>
              <a:t>began to be printed in full color.   </a:t>
            </a:r>
          </a:p>
          <a:p>
            <a:endParaRPr lang="en-US" i="0" dirty="0"/>
          </a:p>
          <a:p>
            <a:pPr defTabSz="907633">
              <a:defRPr/>
            </a:pPr>
            <a:endParaRPr lang="en-US" b="1" dirty="0"/>
          </a:p>
          <a:p>
            <a:pPr defTabSz="907633">
              <a:defRPr/>
            </a:pPr>
            <a:r>
              <a:rPr lang="en-US" b="1" dirty="0"/>
              <a:t>&lt;20 sec. until next slide&gt;</a:t>
            </a:r>
          </a:p>
          <a:p>
            <a:endParaRPr lang="en-US" i="0" dirty="0"/>
          </a:p>
        </p:txBody>
      </p:sp>
      <p:sp>
        <p:nvSpPr>
          <p:cNvPr id="4" name="Slide Number Placeholder 3"/>
          <p:cNvSpPr>
            <a:spLocks noGrp="1"/>
          </p:cNvSpPr>
          <p:nvPr>
            <p:ph type="sldNum" sz="quarter" idx="5"/>
          </p:nvPr>
        </p:nvSpPr>
        <p:spPr/>
        <p:txBody>
          <a:bodyPr/>
          <a:lstStyle/>
          <a:p>
            <a:fld id="{0C364CE8-DAC0-4939-891F-0A8F4DBA142F}" type="slidenum">
              <a:rPr lang="en-US" smtClean="0"/>
              <a:t>7</a:t>
            </a:fld>
            <a:endParaRPr lang="en-US" dirty="0"/>
          </a:p>
        </p:txBody>
      </p:sp>
    </p:spTree>
    <p:extLst>
      <p:ext uri="{BB962C8B-B14F-4D97-AF65-F5344CB8AC3E}">
        <p14:creationId xmlns:p14="http://schemas.microsoft.com/office/powerpoint/2010/main" val="3878956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Social Media is the new wave of communications used to reach potential Al-Anon members. </a:t>
            </a:r>
            <a:r>
              <a:rPr lang="en-US" i="1" dirty="0"/>
              <a:t>The Forum </a:t>
            </a:r>
            <a:r>
              <a:rPr lang="en-US" dirty="0"/>
              <a:t>provides approximately 70% of the content on our Facebook pages, so it’s very valuable in terms of our public outreach efforts. Additionally, three </a:t>
            </a:r>
            <a:r>
              <a:rPr lang="en-US" i="1" dirty="0"/>
              <a:t>Forum</a:t>
            </a:r>
            <a:r>
              <a:rPr lang="en-US" dirty="0"/>
              <a:t> </a:t>
            </a:r>
            <a:r>
              <a:rPr lang="en-US" dirty="0" err="1"/>
              <a:t>sharings</a:t>
            </a:r>
            <a:r>
              <a:rPr lang="en-US" dirty="0"/>
              <a:t> are posted on Al-</a:t>
            </a:r>
            <a:r>
              <a:rPr lang="en-US" dirty="0" err="1"/>
              <a:t>Anon’s</a:t>
            </a:r>
            <a:r>
              <a:rPr lang="en-US" dirty="0"/>
              <a:t> website, </a:t>
            </a:r>
            <a:r>
              <a:rPr lang="en-US" b="1" dirty="0"/>
              <a:t>al-anon.org</a:t>
            </a:r>
            <a:r>
              <a:rPr lang="en-US" dirty="0"/>
              <a:t>, each month to attract newcomers.  It helps spread our message faster than conventional methods previously used. Our Al-Anon social media platform is available in English, French, and Spanish. Our Alateen platform is currently English only. </a:t>
            </a:r>
          </a:p>
          <a:p>
            <a:pPr defTabSz="907633">
              <a:defRPr/>
            </a:pPr>
            <a:endParaRPr lang="en-US" dirty="0"/>
          </a:p>
          <a:p>
            <a:pPr defTabSz="907633">
              <a:defRPr/>
            </a:pPr>
            <a:endParaRPr lang="en-US" dirty="0"/>
          </a:p>
          <a:p>
            <a:pPr defTabSz="907633">
              <a:defRPr/>
            </a:pPr>
            <a:r>
              <a:rPr lang="en-US" b="1" dirty="0"/>
              <a:t>&lt;28 sec. until next slide&gt;</a:t>
            </a:r>
          </a:p>
        </p:txBody>
      </p:sp>
      <p:sp>
        <p:nvSpPr>
          <p:cNvPr id="4" name="Slide Number Placeholder 3"/>
          <p:cNvSpPr>
            <a:spLocks noGrp="1"/>
          </p:cNvSpPr>
          <p:nvPr>
            <p:ph type="sldNum" sz="quarter" idx="5"/>
          </p:nvPr>
        </p:nvSpPr>
        <p:spPr/>
        <p:txBody>
          <a:bodyPr/>
          <a:lstStyle/>
          <a:p>
            <a:fld id="{0C364CE8-DAC0-4939-891F-0A8F4DBA142F}" type="slidenum">
              <a:rPr lang="en-US" smtClean="0"/>
              <a:t>8</a:t>
            </a:fld>
            <a:endParaRPr lang="en-US" dirty="0"/>
          </a:p>
        </p:txBody>
      </p:sp>
    </p:spTree>
    <p:extLst>
      <p:ext uri="{BB962C8B-B14F-4D97-AF65-F5344CB8AC3E}">
        <p14:creationId xmlns:p14="http://schemas.microsoft.com/office/powerpoint/2010/main" val="75609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Forum</a:t>
            </a:r>
            <a:r>
              <a:rPr lang="en-US" dirty="0"/>
              <a:t> magazine is always in need of </a:t>
            </a:r>
            <a:r>
              <a:rPr lang="en-US" dirty="0" err="1"/>
              <a:t>sharings</a:t>
            </a:r>
            <a:r>
              <a:rPr lang="en-US" dirty="0"/>
              <a:t>, particularly those aimed at newcomers, as well as </a:t>
            </a:r>
            <a:r>
              <a:rPr lang="en-US" dirty="0" err="1"/>
              <a:t>sharings</a:t>
            </a:r>
            <a:r>
              <a:rPr lang="en-US" dirty="0"/>
              <a:t> about the three Legacies (Twelve Steps, Traditions, and Concepts of Service), and from </a:t>
            </a:r>
            <a:r>
              <a:rPr lang="en-US" dirty="0" err="1"/>
              <a:t>Alateen</a:t>
            </a:r>
            <a:r>
              <a:rPr lang="en-US" dirty="0"/>
              <a:t> members and </a:t>
            </a:r>
            <a:r>
              <a:rPr lang="en-US" dirty="0" err="1"/>
              <a:t>Alateen</a:t>
            </a:r>
            <a:r>
              <a:rPr lang="en-US" dirty="0"/>
              <a:t> Group Sponsors.</a:t>
            </a:r>
            <a:endParaRPr lang="en-US" b="1" dirty="0">
              <a:solidFill>
                <a:srgbClr val="0070C0"/>
              </a:solidFill>
              <a:highlight>
                <a:srgbClr val="FFFF00"/>
              </a:highlight>
              <a:latin typeface="Arial" panose="020B0604020202020204" pitchFamily="34" charset="0"/>
              <a:cs typeface="Arial" panose="020B0604020202020204" pitchFamily="34" charset="0"/>
            </a:endParaRPr>
          </a:p>
          <a:p>
            <a:r>
              <a:rPr lang="en-US" b="1" dirty="0"/>
              <a:t>&lt;20 sec. until next slide&gt;</a:t>
            </a:r>
          </a:p>
        </p:txBody>
      </p:sp>
      <p:sp>
        <p:nvSpPr>
          <p:cNvPr id="4" name="Slide Number Placeholder 3"/>
          <p:cNvSpPr>
            <a:spLocks noGrp="1"/>
          </p:cNvSpPr>
          <p:nvPr>
            <p:ph type="sldNum" sz="quarter" idx="5"/>
          </p:nvPr>
        </p:nvSpPr>
        <p:spPr/>
        <p:txBody>
          <a:bodyPr/>
          <a:lstStyle/>
          <a:p>
            <a:fld id="{0C364CE8-DAC0-4939-891F-0A8F4DBA142F}" type="slidenum">
              <a:rPr lang="en-US" smtClean="0"/>
              <a:t>9</a:t>
            </a:fld>
            <a:endParaRPr lang="en-US" dirty="0"/>
          </a:p>
        </p:txBody>
      </p:sp>
    </p:spTree>
    <p:extLst>
      <p:ext uri="{BB962C8B-B14F-4D97-AF65-F5344CB8AC3E}">
        <p14:creationId xmlns:p14="http://schemas.microsoft.com/office/powerpoint/2010/main" val="4279556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Subtitle 16"/>
          <p:cNvSpPr>
            <a:spLocks noGrp="1"/>
          </p:cNvSpPr>
          <p:nvPr>
            <p:ph type="subTitle" idx="1"/>
          </p:nvPr>
        </p:nvSpPr>
        <p:spPr>
          <a:xfrm>
            <a:off x="685800" y="3370537"/>
            <a:ext cx="7772400" cy="1199704"/>
          </a:xfrm>
          <a:ln>
            <a:solidFill>
              <a:srgbClr val="16A3E6"/>
            </a:solidFill>
          </a:ln>
        </p:spPr>
        <p:txBody>
          <a:bodyPr lIns="45720" rIns="45720">
            <a:normAutofit/>
          </a:bodyPr>
          <a:lstStyle>
            <a:lvl1pPr marL="0" marR="64008" indent="0" algn="ctr">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endParaRPr kumimoji="0" lang="en-US" dirty="0"/>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3" name="Picture 12" descr="AlAnon Family Groups English NE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6266" y="1644533"/>
            <a:ext cx="6096000" cy="1396116"/>
          </a:xfrm>
          <a:prstGeom prst="rect">
            <a:avLst/>
          </a:prstGeom>
        </p:spPr>
      </p:pic>
    </p:spTree>
    <p:extLst>
      <p:ext uri="{BB962C8B-B14F-4D97-AF65-F5344CB8AC3E}">
        <p14:creationId xmlns:p14="http://schemas.microsoft.com/office/powerpoint/2010/main" val="2150531432"/>
      </p:ext>
    </p:extLst>
  </p:cSld>
  <p:clrMapOvr>
    <a:masterClrMapping/>
  </p:clrMapOvr>
  <p:transition spd="slow" advTm="10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E190B7-DFFB-4859-A641-558BF360197D}" type="datetime1">
              <a:rPr lang="en-US" smtClean="0"/>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F5EEBD-5882-6341-98F9-5D6DD8D8D364}" type="slidenum">
              <a:rPr lang="en-US" smtClean="0"/>
              <a:t>‹#›</a:t>
            </a:fld>
            <a:endParaRPr lang="en-US" dirty="0"/>
          </a:p>
        </p:txBody>
      </p:sp>
      <p:pic>
        <p:nvPicPr>
          <p:cNvPr id="8" name="Picture 7" descr="AlAnon Family Groups English NEW.eps">
            <a:extLst>
              <a:ext uri="{FF2B5EF4-FFF2-40B4-BE49-F238E27FC236}">
                <a16:creationId xmlns:a16="http://schemas.microsoft.com/office/drawing/2014/main" id="{5A096D74-B65A-487A-9EB0-FDA724ED84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3064119484"/>
      </p:ext>
    </p:extLst>
  </p:cSld>
  <p:clrMapOvr>
    <a:masterClrMapping/>
  </p:clrMapOvr>
  <p:transition spd="slow" advTm="10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892CCE-2BB3-4332-8DD6-A0FC59D7C692}"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EEBD-5882-6341-98F9-5D6DD8D8D364}" type="slidenum">
              <a:rPr lang="en-US" smtClean="0"/>
              <a:t>‹#›</a:t>
            </a:fld>
            <a:endParaRPr lang="en-US" dirty="0"/>
          </a:p>
        </p:txBody>
      </p:sp>
      <p:pic>
        <p:nvPicPr>
          <p:cNvPr id="7" name="Picture 6" descr="AlAnon Family Groups English NEW.eps">
            <a:extLst>
              <a:ext uri="{FF2B5EF4-FFF2-40B4-BE49-F238E27FC236}">
                <a16:creationId xmlns:a16="http://schemas.microsoft.com/office/drawing/2014/main" id="{1E671D22-1B66-4887-B470-C2B64FF0B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3242486435"/>
      </p:ext>
    </p:extLst>
  </p:cSld>
  <p:clrMapOvr>
    <a:masterClrMapping/>
  </p:clrMapOvr>
  <p:transition spd="slow" advTm="10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1EF147-E5FE-4A48-BBA4-D03BCBB3FFBA}"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EEBD-5882-6341-98F9-5D6DD8D8D364}"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pic>
        <p:nvPicPr>
          <p:cNvPr id="10" name="Picture 9" descr="AlAnon Family Groups English NEW.eps">
            <a:extLst>
              <a:ext uri="{FF2B5EF4-FFF2-40B4-BE49-F238E27FC236}">
                <a16:creationId xmlns:a16="http://schemas.microsoft.com/office/drawing/2014/main" id="{7EE89DFA-E365-401E-A560-C306D43DB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1161561215"/>
      </p:ext>
    </p:extLst>
  </p:cSld>
  <p:clrMapOvr>
    <a:masterClrMapping/>
  </p:clrMapOvr>
  <p:transition spd="slow" advTm="10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361927-C140-4026-8754-E17DE525E5A3}"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EEBD-5882-6341-98F9-5D6DD8D8D364}" type="slidenum">
              <a:rPr lang="en-US" smtClean="0"/>
              <a:t>‹#›</a:t>
            </a:fld>
            <a:endParaRPr lang="en-US" dirty="0"/>
          </a:p>
        </p:txBody>
      </p:sp>
      <p:pic>
        <p:nvPicPr>
          <p:cNvPr id="7" name="Picture 6" descr="AlAnon Family Groups English NEW.eps">
            <a:extLst>
              <a:ext uri="{FF2B5EF4-FFF2-40B4-BE49-F238E27FC236}">
                <a16:creationId xmlns:a16="http://schemas.microsoft.com/office/drawing/2014/main" id="{8B7DE122-29A9-49E3-96E1-312D5D605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2037031808"/>
      </p:ext>
    </p:extLst>
  </p:cSld>
  <p:clrMapOvr>
    <a:masterClrMapping/>
  </p:clrMapOvr>
  <p:transition spd="slow" advTm="10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A41F51-AF0D-49A2-86BA-AC2CF7B55346}"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EEBD-5882-6341-98F9-5D6DD8D8D364}"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pic>
        <p:nvPicPr>
          <p:cNvPr id="10" name="Picture 9" descr="AlAnon Family Groups English NEW.eps">
            <a:extLst>
              <a:ext uri="{FF2B5EF4-FFF2-40B4-BE49-F238E27FC236}">
                <a16:creationId xmlns:a16="http://schemas.microsoft.com/office/drawing/2014/main" id="{319810BD-6FB5-41BE-91C1-6B96A8FBB0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3190563889"/>
      </p:ext>
    </p:extLst>
  </p:cSld>
  <p:clrMapOvr>
    <a:masterClrMapping/>
  </p:clrMapOvr>
  <p:transition spd="slow" advTm="10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7A228-22C7-4E4B-BE8D-5F32C9A20628}"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EEBD-5882-6341-98F9-5D6DD8D8D364}" type="slidenum">
              <a:rPr lang="en-US" smtClean="0"/>
              <a:t>‹#›</a:t>
            </a:fld>
            <a:endParaRPr lang="en-US" dirty="0"/>
          </a:p>
        </p:txBody>
      </p:sp>
      <p:pic>
        <p:nvPicPr>
          <p:cNvPr id="8" name="Picture 7" descr="AlAnon Family Groups English NEW.eps">
            <a:extLst>
              <a:ext uri="{FF2B5EF4-FFF2-40B4-BE49-F238E27FC236}">
                <a16:creationId xmlns:a16="http://schemas.microsoft.com/office/drawing/2014/main" id="{C5C80399-F137-4002-9359-AD3336F80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2279470352"/>
      </p:ext>
    </p:extLst>
  </p:cSld>
  <p:clrMapOvr>
    <a:masterClrMapping/>
  </p:clrMapOvr>
  <p:transition spd="slow" advTm="10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C82EE-CA62-478C-B3EC-B4165E3A5F3D}"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EEBD-5882-6341-98F9-5D6DD8D8D364}" type="slidenum">
              <a:rPr lang="en-US" smtClean="0"/>
              <a:t>‹#›</a:t>
            </a:fld>
            <a:endParaRPr lang="en-US" dirty="0"/>
          </a:p>
        </p:txBody>
      </p:sp>
      <p:pic>
        <p:nvPicPr>
          <p:cNvPr id="7" name="Picture 6" descr="AlAnon Family Groups English NEW.eps">
            <a:extLst>
              <a:ext uri="{FF2B5EF4-FFF2-40B4-BE49-F238E27FC236}">
                <a16:creationId xmlns:a16="http://schemas.microsoft.com/office/drawing/2014/main" id="{2839FF49-98DF-4DC2-840F-DC0B5E7B2C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1500621976"/>
      </p:ext>
    </p:extLst>
  </p:cSld>
  <p:clrMapOvr>
    <a:masterClrMapping/>
  </p:clrMapOvr>
  <p:transition spd="slow" advTm="10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CB827-31C0-41D3-9AE9-5C5FB32A9DC8}"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EEBD-5882-6341-98F9-5D6DD8D8D364}" type="slidenum">
              <a:rPr lang="en-US" smtClean="0"/>
              <a:t>‹#›</a:t>
            </a:fld>
            <a:endParaRPr lang="en-US" dirty="0"/>
          </a:p>
        </p:txBody>
      </p:sp>
      <p:pic>
        <p:nvPicPr>
          <p:cNvPr id="7" name="Picture 6" descr="AlAnon Family Groups English NEW.eps">
            <a:extLst>
              <a:ext uri="{FF2B5EF4-FFF2-40B4-BE49-F238E27FC236}">
                <a16:creationId xmlns:a16="http://schemas.microsoft.com/office/drawing/2014/main" id="{76A6752A-1995-4492-902F-AA530168D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2122215450"/>
      </p:ext>
    </p:extLst>
  </p:cSld>
  <p:clrMapOvr>
    <a:masterClrMapping/>
  </p:clrMapOvr>
  <p:transition spd="slow" advTm="10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rgbClr val="3947CF">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rgbClr val="3947CF">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4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B43ED2-4EF7-4394-A81D-B409C178E351}"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EEBD-5882-6341-98F9-5D6DD8D8D364}" type="slidenum">
              <a:rPr lang="en-US" smtClean="0"/>
              <a:t>‹#›</a:t>
            </a:fld>
            <a:endParaRPr lang="en-US" dirty="0"/>
          </a:p>
        </p:txBody>
      </p:sp>
    </p:spTree>
    <p:extLst>
      <p:ext uri="{BB962C8B-B14F-4D97-AF65-F5344CB8AC3E}">
        <p14:creationId xmlns:p14="http://schemas.microsoft.com/office/powerpoint/2010/main" val="2464009939"/>
      </p:ext>
    </p:extLst>
  </p:cSld>
  <p:clrMapOvr>
    <a:masterClrMapping/>
  </p:clrMapOvr>
  <p:transition spd="slow" advTm="10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19C253-A7C3-4F3E-877A-D6FB6AFD443A}"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F96FF-5441-4A4F-B1EB-D4C662B4C029}" type="slidenum">
              <a:rPr lang="en-US" smtClean="0"/>
              <a:t>‹#›</a:t>
            </a:fld>
            <a:endParaRPr lang="en-US" dirty="0"/>
          </a:p>
        </p:txBody>
      </p:sp>
      <p:pic>
        <p:nvPicPr>
          <p:cNvPr id="7" name="Picture 6" descr="AlAnon Family Groups English NEW.eps">
            <a:extLst>
              <a:ext uri="{FF2B5EF4-FFF2-40B4-BE49-F238E27FC236}">
                <a16:creationId xmlns:a16="http://schemas.microsoft.com/office/drawing/2014/main" id="{861415FA-04A2-754C-BDCC-D03822D83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183447717"/>
      </p:ext>
    </p:extLst>
  </p:cSld>
  <p:clrMapOvr>
    <a:masterClrMapping/>
  </p:clrMapOvr>
  <p:transition spd="slow" advTm="10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DAD929-A046-4755-98F7-DFCA00478684}" type="datetime1">
              <a:rPr lang="en-US" smtClean="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EEBD-5882-6341-98F9-5D6DD8D8D364}" type="slidenum">
              <a:rPr lang="en-US" smtClean="0"/>
              <a:t>‹#›</a:t>
            </a:fld>
            <a:endParaRPr lang="en-US" dirty="0"/>
          </a:p>
        </p:txBody>
      </p:sp>
    </p:spTree>
    <p:extLst>
      <p:ext uri="{BB962C8B-B14F-4D97-AF65-F5344CB8AC3E}">
        <p14:creationId xmlns:p14="http://schemas.microsoft.com/office/powerpoint/2010/main" val="2548284563"/>
      </p:ext>
    </p:extLst>
  </p:cSld>
  <p:clrMapOvr>
    <a:masterClrMapping/>
  </p:clrMapOvr>
  <p:transition spd="slow" advTm="10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0DE409-321C-4D42-A28B-BE65FD332AF0}" type="datetime1">
              <a:rPr lang="en-US" smtClean="0"/>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F5EEBD-5882-6341-98F9-5D6DD8D8D364}" type="slidenum">
              <a:rPr lang="en-US" smtClean="0"/>
              <a:t>‹#›</a:t>
            </a:fld>
            <a:endParaRPr lang="en-US" dirty="0"/>
          </a:p>
        </p:txBody>
      </p:sp>
      <p:pic>
        <p:nvPicPr>
          <p:cNvPr id="8" name="Picture 7" descr="AlAnon Family Groups English NEW.eps">
            <a:extLst>
              <a:ext uri="{FF2B5EF4-FFF2-40B4-BE49-F238E27FC236}">
                <a16:creationId xmlns:a16="http://schemas.microsoft.com/office/drawing/2014/main" id="{84EAC653-E923-499D-A865-D1CA49C53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3579230675"/>
      </p:ext>
    </p:extLst>
  </p:cSld>
  <p:clrMapOvr>
    <a:masterClrMapping/>
  </p:clrMapOvr>
  <p:transition spd="slow" advTm="10000">
    <p:push dir="u"/>
  </p:transition>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285611-A932-4AD5-91D9-456FABAD1F01}" type="datetime1">
              <a:rPr lang="en-US" smtClean="0"/>
              <a:t>1/24/2019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F96FF-5441-4A4F-B1EB-D4C662B4C029}" type="slidenum">
              <a:rPr lang="en-US" smtClean="0"/>
              <a:t>‹#›</a:t>
            </a:fld>
            <a:endParaRPr lang="en-US"/>
          </a:p>
        </p:txBody>
      </p:sp>
      <p:pic>
        <p:nvPicPr>
          <p:cNvPr id="10" name="Picture 9" descr="AlAnon Family Groups English NEW.eps">
            <a:extLst>
              <a:ext uri="{FF2B5EF4-FFF2-40B4-BE49-F238E27FC236}">
                <a16:creationId xmlns:a16="http://schemas.microsoft.com/office/drawing/2014/main" id="{13656B16-403C-D74C-9132-7F042FA43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0694" y="6137739"/>
            <a:ext cx="2789695" cy="685800"/>
          </a:xfrm>
          <a:prstGeom prst="rect">
            <a:avLst/>
          </a:prstGeom>
        </p:spPr>
      </p:pic>
      <p:pic>
        <p:nvPicPr>
          <p:cNvPr id="12" name="Picture 11" descr="AlAnon Family Groups English NEW.eps">
            <a:extLst>
              <a:ext uri="{FF2B5EF4-FFF2-40B4-BE49-F238E27FC236}">
                <a16:creationId xmlns:a16="http://schemas.microsoft.com/office/drawing/2014/main" id="{BAC47B50-7D25-4EEC-8208-04AEA1EC3B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3679868319"/>
      </p:ext>
    </p:extLst>
  </p:cSld>
  <p:clrMapOvr>
    <a:masterClrMapping/>
  </p:clrMapOvr>
  <p:transition spd="slow" advTm="10000">
    <p:push dir="u"/>
  </p:transition>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45A956-D0FD-4991-BA04-0673E3A597CD}" type="datetime1">
              <a:rPr lang="en-US" smtClean="0"/>
              <a:t>1/24/2019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F5EEBD-5882-6341-98F9-5D6DD8D8D364}" type="slidenum">
              <a:rPr lang="en-US" smtClean="0"/>
              <a:t>‹#›</a:t>
            </a:fld>
            <a:endParaRPr lang="en-US" dirty="0"/>
          </a:p>
        </p:txBody>
      </p:sp>
      <p:pic>
        <p:nvPicPr>
          <p:cNvPr id="6" name="Picture 5" descr="AlAnon Family Groups English NEW.eps">
            <a:extLst>
              <a:ext uri="{FF2B5EF4-FFF2-40B4-BE49-F238E27FC236}">
                <a16:creationId xmlns:a16="http://schemas.microsoft.com/office/drawing/2014/main" id="{675ECACB-00A7-41FC-A1B3-0E93991C47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3703645374"/>
      </p:ext>
    </p:extLst>
  </p:cSld>
  <p:clrMapOvr>
    <a:masterClrMapping/>
  </p:clrMapOvr>
  <p:transition spd="slow" advTm="10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BD0A6-46A9-41FC-9181-7A7DD71437D0}" type="datetime1">
              <a:rPr lang="en-US" smtClean="0"/>
              <a:t>1/24/2019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F5EEBD-5882-6341-98F9-5D6DD8D8D364}" type="slidenum">
              <a:rPr lang="en-US" smtClean="0"/>
              <a:t>‹#›</a:t>
            </a:fld>
            <a:endParaRPr lang="en-US" dirty="0"/>
          </a:p>
        </p:txBody>
      </p:sp>
      <p:pic>
        <p:nvPicPr>
          <p:cNvPr id="5" name="Picture 4" descr="AlAnon Family Groups English NEW.eps">
            <a:extLst>
              <a:ext uri="{FF2B5EF4-FFF2-40B4-BE49-F238E27FC236}">
                <a16:creationId xmlns:a16="http://schemas.microsoft.com/office/drawing/2014/main" id="{0A8D7B29-DBD1-4607-AEC7-5A4323AF2B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4078906925"/>
      </p:ext>
    </p:extLst>
  </p:cSld>
  <p:clrMapOvr>
    <a:masterClrMapping/>
  </p:clrMapOvr>
  <p:transition spd="slow" advTm="10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3C76D48-91FB-4457-9ADA-7D6912C12CD7}" type="datetime1">
              <a:rPr lang="en-US" smtClean="0"/>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F5EEBD-5882-6341-98F9-5D6DD8D8D364}" type="slidenum">
              <a:rPr lang="en-US" smtClean="0"/>
              <a:t>‹#›</a:t>
            </a:fld>
            <a:endParaRPr lang="en-US" dirty="0"/>
          </a:p>
        </p:txBody>
      </p:sp>
      <p:pic>
        <p:nvPicPr>
          <p:cNvPr id="8" name="Picture 7" descr="AlAnon Family Groups English NEW.eps">
            <a:extLst>
              <a:ext uri="{FF2B5EF4-FFF2-40B4-BE49-F238E27FC236}">
                <a16:creationId xmlns:a16="http://schemas.microsoft.com/office/drawing/2014/main" id="{AB5FD664-1B99-4DE8-8390-AB0DF4848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0277" y="6079546"/>
            <a:ext cx="2789695" cy="685800"/>
          </a:xfrm>
          <a:prstGeom prst="rect">
            <a:avLst/>
          </a:prstGeom>
        </p:spPr>
      </p:pic>
    </p:spTree>
    <p:extLst>
      <p:ext uri="{BB962C8B-B14F-4D97-AF65-F5344CB8AC3E}">
        <p14:creationId xmlns:p14="http://schemas.microsoft.com/office/powerpoint/2010/main" val="720923043"/>
      </p:ext>
    </p:extLst>
  </p:cSld>
  <p:clrMapOvr>
    <a:masterClrMapping/>
  </p:clrMapOvr>
  <p:transition spd="slow" advTm="10000">
    <p:push dir="u"/>
  </p:transition>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rgbClr val="3947CF">
                <a:alpha val="69804"/>
              </a:srgb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rgbClr val="3947CF">
                <a:alpha val="80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378243"/>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1954582"/>
            <a:ext cx="6347714" cy="40867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05258" y="6041363"/>
            <a:ext cx="786222" cy="365125"/>
          </a:xfrm>
          <a:prstGeom prst="rect">
            <a:avLst/>
          </a:prstGeom>
        </p:spPr>
        <p:txBody>
          <a:bodyPr vert="horz" lIns="91440" tIns="45720" rIns="91440" bIns="45720" rtlCol="0" anchor="ctr"/>
          <a:lstStyle>
            <a:lvl1pPr algn="r">
              <a:defRPr sz="900">
                <a:solidFill>
                  <a:schemeClr val="accent5">
                    <a:lumMod val="75000"/>
                  </a:schemeClr>
                </a:solidFill>
              </a:defRPr>
            </a:lvl1pPr>
          </a:lstStyle>
          <a:p>
            <a:fld id="{880D6D66-3C28-431D-97F2-5F596C85A184}" type="datetime1">
              <a:rPr lang="en-US" smtClean="0"/>
              <a:t>1/24/2019</a:t>
            </a:fld>
            <a:endParaRPr lang="en-US" dirty="0"/>
          </a:p>
        </p:txBody>
      </p:sp>
      <p:sp>
        <p:nvSpPr>
          <p:cNvPr id="5" name="Footer Placeholder 4"/>
          <p:cNvSpPr>
            <a:spLocks noGrp="1"/>
          </p:cNvSpPr>
          <p:nvPr>
            <p:ph type="ftr" sz="quarter" idx="3"/>
          </p:nvPr>
        </p:nvSpPr>
        <p:spPr>
          <a:xfrm>
            <a:off x="609600" y="6041363"/>
            <a:ext cx="2023431"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FF5EEBD-5882-6341-98F9-5D6DD8D8D364}" type="slidenum">
              <a:rPr lang="en-US" smtClean="0"/>
              <a:t>‹#›</a:t>
            </a:fld>
            <a:endParaRPr lang="en-US" dirty="0"/>
          </a:p>
        </p:txBody>
      </p:sp>
    </p:spTree>
    <p:extLst>
      <p:ext uri="{BB962C8B-B14F-4D97-AF65-F5344CB8AC3E}">
        <p14:creationId xmlns:p14="http://schemas.microsoft.com/office/powerpoint/2010/main" val="3467565812"/>
      </p:ext>
    </p:extLst>
  </p:cSld>
  <p:clrMap bg1="lt1" tx1="dk1" bg2="lt2" tx2="dk2" accent1="accent1" accent2="accent2" accent3="accent3" accent4="accent4" accent5="accent5" accent6="accent6" hlink="hlink" folHlink="folHlink"/>
  <p:sldLayoutIdLst>
    <p:sldLayoutId id="2147485111"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 id="2147485107" r:id="rId14"/>
    <p:sldLayoutId id="2147485108" r:id="rId15"/>
    <p:sldLayoutId id="2147485109" r:id="rId16"/>
    <p:sldLayoutId id="2147485110" r:id="rId17"/>
  </p:sldLayoutIdLst>
  <p:transition spd="slow" advTm="10000">
    <p:push dir="u"/>
  </p:transition>
  <p:hf hdr="0" ftr="0" dt="0"/>
  <p:txStyles>
    <p:titleStyle>
      <a:lvl1pPr algn="l" defTabSz="457200" rtl="0" eaLnBrk="1" latinLnBrk="0" hangingPunct="1">
        <a:spcBef>
          <a:spcPct val="0"/>
        </a:spcBef>
        <a:buNone/>
        <a:defRPr sz="3600" kern="1200">
          <a:solidFill>
            <a:schemeClr val="accent1"/>
          </a:solidFill>
          <a:latin typeface="Arial Black" panose="020B0A04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hyperlink" Target="https://al-anon.org/for-members/members-resources/literature/literature-resources/send-your-sharing/?utm_source=all&amp;utm_medium=print&amp;utm_campaign=forumsha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FD879B04-3B30-3041-B8C2-FA1838A027A3}"/>
              </a:ext>
            </a:extLst>
          </p:cNvPr>
          <p:cNvSpPr>
            <a:spLocks noGrp="1"/>
          </p:cNvSpPr>
          <p:nvPr>
            <p:ph type="subTitle" idx="1"/>
          </p:nvPr>
        </p:nvSpPr>
        <p:spPr>
          <a:ln>
            <a:solidFill>
              <a:srgbClr val="7030A0"/>
            </a:solidFill>
          </a:ln>
        </p:spPr>
        <p:txBody>
          <a:bodyPr vert="horz" lIns="45720" tIns="45720" rIns="45720" bIns="45720" rtlCol="0" anchor="t">
            <a:normAutofit/>
          </a:bodyPr>
          <a:lstStyle/>
          <a:p>
            <a:pPr marR="63500"/>
            <a:r>
              <a:rPr lang="en-US" i="1" dirty="0">
                <a:solidFill>
                  <a:schemeClr val="accent1">
                    <a:lumMod val="75000"/>
                  </a:schemeClr>
                </a:solidFill>
                <a:latin typeface="Broadway"/>
              </a:rPr>
              <a:t>The Forum</a:t>
            </a:r>
            <a:r>
              <a:rPr lang="en-US" dirty="0">
                <a:solidFill>
                  <a:schemeClr val="accent1">
                    <a:lumMod val="75000"/>
                  </a:schemeClr>
                </a:solidFill>
                <a:latin typeface="Broadway"/>
              </a:rPr>
              <a:t>: </a:t>
            </a:r>
          </a:p>
          <a:p>
            <a:pPr marR="63500"/>
            <a:r>
              <a:rPr lang="en-US" dirty="0">
                <a:solidFill>
                  <a:schemeClr val="accent1">
                    <a:lumMod val="75000"/>
                  </a:schemeClr>
                </a:solidFill>
                <a:latin typeface="Broadway"/>
              </a:rPr>
              <a:t>Sharing Recovery, Unity, and Service.</a:t>
            </a:r>
          </a:p>
        </p:txBody>
      </p:sp>
    </p:spTree>
    <p:extLst>
      <p:ext uri="{BB962C8B-B14F-4D97-AF65-F5344CB8AC3E}">
        <p14:creationId xmlns:p14="http://schemas.microsoft.com/office/powerpoint/2010/main" val="1986691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7000">
        <p15:prstTrans prst="origami"/>
      </p:transition>
    </mc:Choice>
    <mc:Fallback xmlns="">
      <p:transition spd="slow"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D1260-DAA5-43ED-92C0-7E864B7E0CE9}"/>
              </a:ext>
            </a:extLst>
          </p:cNvPr>
          <p:cNvSpPr>
            <a:spLocks noGrp="1"/>
          </p:cNvSpPr>
          <p:nvPr>
            <p:ph type="title"/>
          </p:nvPr>
        </p:nvSpPr>
        <p:spPr>
          <a:xfrm>
            <a:off x="609600" y="4669277"/>
            <a:ext cx="6347714" cy="1373684"/>
          </a:xfrm>
        </p:spPr>
        <p:txBody>
          <a:bodyPr>
            <a:normAutofit/>
          </a:bodyPr>
          <a:lstStyle/>
          <a:p>
            <a:pPr algn="ctr"/>
            <a:r>
              <a:rPr lang="en-US" sz="2200" i="1" dirty="0"/>
              <a:t>The Forum </a:t>
            </a:r>
            <a:r>
              <a:rPr lang="en-US" sz="2200" dirty="0"/>
              <a:t>is also available in an electronic version at </a:t>
            </a:r>
            <a:br>
              <a:rPr lang="en-US" sz="2200" dirty="0"/>
            </a:br>
            <a:r>
              <a:rPr lang="en-US" sz="2200" u="sng" dirty="0"/>
              <a:t>al-anon.org/electronic-literature </a:t>
            </a:r>
            <a:br>
              <a:rPr lang="en-US" dirty="0"/>
            </a:br>
            <a:endParaRPr lang="en-US" sz="1600" dirty="0">
              <a:solidFill>
                <a:schemeClr val="tx1"/>
              </a:solidFill>
            </a:endParaRPr>
          </a:p>
        </p:txBody>
      </p:sp>
      <p:sp>
        <p:nvSpPr>
          <p:cNvPr id="5" name="Slide Number Placeholder 4">
            <a:extLst>
              <a:ext uri="{FF2B5EF4-FFF2-40B4-BE49-F238E27FC236}">
                <a16:creationId xmlns:a16="http://schemas.microsoft.com/office/drawing/2014/main" id="{F55555FC-448F-4BC4-92F7-DCD419953D2E}"/>
              </a:ext>
            </a:extLst>
          </p:cNvPr>
          <p:cNvSpPr>
            <a:spLocks noGrp="1"/>
          </p:cNvSpPr>
          <p:nvPr>
            <p:ph type="sldNum" sz="quarter" idx="12"/>
          </p:nvPr>
        </p:nvSpPr>
        <p:spPr>
          <a:xfrm>
            <a:off x="6444676" y="6041363"/>
            <a:ext cx="512638" cy="365125"/>
          </a:xfrm>
        </p:spPr>
        <p:txBody>
          <a:bodyPr/>
          <a:lstStyle/>
          <a:p>
            <a:fld id="{0FF5EEBD-5882-6341-98F9-5D6DD8D8D364}" type="slidenum">
              <a:rPr lang="en-US" smtClean="0"/>
              <a:t>10</a:t>
            </a:fld>
            <a:endParaRPr lang="en-US" dirty="0"/>
          </a:p>
        </p:txBody>
      </p:sp>
      <p:sp>
        <p:nvSpPr>
          <p:cNvPr id="6" name="Rectangle 5">
            <a:extLst>
              <a:ext uri="{FF2B5EF4-FFF2-40B4-BE49-F238E27FC236}">
                <a16:creationId xmlns:a16="http://schemas.microsoft.com/office/drawing/2014/main" id="{0EE3B724-F5DB-4513-AF48-AD347701B831}"/>
              </a:ext>
            </a:extLst>
          </p:cNvPr>
          <p:cNvSpPr/>
          <p:nvPr/>
        </p:nvSpPr>
        <p:spPr>
          <a:xfrm>
            <a:off x="794424" y="360443"/>
            <a:ext cx="6162890" cy="954107"/>
          </a:xfrm>
          <a:prstGeom prst="rect">
            <a:avLst/>
          </a:prstGeom>
        </p:spPr>
        <p:txBody>
          <a:bodyPr wrap="square">
            <a:spAutoFit/>
          </a:bodyPr>
          <a:lstStyle/>
          <a:p>
            <a:pPr algn="ctr"/>
            <a:r>
              <a:rPr lang="en-US" sz="2800" b="1" dirty="0">
                <a:solidFill>
                  <a:srgbClr val="3947CF"/>
                </a:solidFill>
                <a:latin typeface="Arial" panose="020B0604020202020204" pitchFamily="34" charset="0"/>
                <a:cs typeface="Arial" panose="020B0604020202020204" pitchFamily="34" charset="0"/>
              </a:rPr>
              <a:t>You can order </a:t>
            </a:r>
            <a:r>
              <a:rPr lang="en-US" sz="2800" b="1" i="1" dirty="0">
                <a:solidFill>
                  <a:srgbClr val="3947CF"/>
                </a:solidFill>
                <a:latin typeface="Arial" panose="020B0604020202020204" pitchFamily="34" charset="0"/>
                <a:cs typeface="Arial" panose="020B0604020202020204" pitchFamily="34" charset="0"/>
              </a:rPr>
              <a:t>The Forum </a:t>
            </a:r>
            <a:r>
              <a:rPr lang="en-US" sz="2800" b="1" dirty="0">
                <a:solidFill>
                  <a:srgbClr val="3947CF"/>
                </a:solidFill>
                <a:latin typeface="Arial" panose="020B0604020202020204" pitchFamily="34" charset="0"/>
                <a:cs typeface="Arial" panose="020B0604020202020204" pitchFamily="34" charset="0"/>
              </a:rPr>
              <a:t>at </a:t>
            </a:r>
          </a:p>
          <a:p>
            <a:pPr algn="ctr"/>
            <a:r>
              <a:rPr lang="en-US" sz="2800" b="1" u="sng" dirty="0">
                <a:solidFill>
                  <a:srgbClr val="3947CF"/>
                </a:solidFill>
                <a:latin typeface="Arial" panose="020B0604020202020204" pitchFamily="34" charset="0"/>
                <a:cs typeface="Arial" panose="020B0604020202020204" pitchFamily="34" charset="0"/>
              </a:rPr>
              <a:t>al-anon.org/forum</a:t>
            </a:r>
          </a:p>
        </p:txBody>
      </p:sp>
      <p:pic>
        <p:nvPicPr>
          <p:cNvPr id="7" name="Picture 6" descr="A screenshot of a cell phone&#10;&#10;Description generated with very high confidence">
            <a:extLst>
              <a:ext uri="{FF2B5EF4-FFF2-40B4-BE49-F238E27FC236}">
                <a16:creationId xmlns:a16="http://schemas.microsoft.com/office/drawing/2014/main" id="{C4428E6F-6D39-4094-89B5-65EB603CC769}"/>
              </a:ext>
            </a:extLst>
          </p:cNvPr>
          <p:cNvPicPr>
            <a:picLocks noChangeAspect="1"/>
          </p:cNvPicPr>
          <p:nvPr/>
        </p:nvPicPr>
        <p:blipFill>
          <a:blip r:embed="rId3"/>
          <a:stretch>
            <a:fillRect/>
          </a:stretch>
        </p:blipFill>
        <p:spPr>
          <a:xfrm>
            <a:off x="1449639" y="1631830"/>
            <a:ext cx="5126525" cy="2952695"/>
          </a:xfrm>
          <a:prstGeom prst="rect">
            <a:avLst/>
          </a:prstGeom>
        </p:spPr>
      </p:pic>
    </p:spTree>
    <p:extLst>
      <p:ext uri="{BB962C8B-B14F-4D97-AF65-F5344CB8AC3E}">
        <p14:creationId xmlns:p14="http://schemas.microsoft.com/office/powerpoint/2010/main" val="3752448849"/>
      </p:ext>
    </p:extLst>
  </p:cSld>
  <p:clrMapOvr>
    <a:masterClrMapping/>
  </p:clrMapOvr>
  <mc:AlternateContent xmlns:mc="http://schemas.openxmlformats.org/markup-compatibility/2006" xmlns:p14="http://schemas.microsoft.com/office/powerpoint/2010/main">
    <mc:Choice Requires="p14">
      <p:transition spd="slow" p14:dur="3000" advTm="30000">
        <p14:shred/>
      </p:transition>
    </mc:Choice>
    <mc:Fallback xmlns="">
      <p:transition spd="slow" advTm="3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1E892F-4AAA-45A0-A70E-A7C93CD637B8}"/>
              </a:ext>
            </a:extLst>
          </p:cNvPr>
          <p:cNvSpPr>
            <a:spLocks noGrp="1"/>
          </p:cNvSpPr>
          <p:nvPr>
            <p:ph type="sldNum" sz="quarter" idx="12"/>
          </p:nvPr>
        </p:nvSpPr>
        <p:spPr/>
        <p:txBody>
          <a:bodyPr/>
          <a:lstStyle/>
          <a:p>
            <a:fld id="{0FF5EEBD-5882-6341-98F9-5D6DD8D8D364}" type="slidenum">
              <a:rPr lang="en-US" smtClean="0"/>
              <a:t>11</a:t>
            </a:fld>
            <a:endParaRPr lang="en-US" dirty="0"/>
          </a:p>
        </p:txBody>
      </p:sp>
      <p:sp>
        <p:nvSpPr>
          <p:cNvPr id="3" name="Rectangle 2">
            <a:extLst>
              <a:ext uri="{FF2B5EF4-FFF2-40B4-BE49-F238E27FC236}">
                <a16:creationId xmlns:a16="http://schemas.microsoft.com/office/drawing/2014/main" id="{DD492AC0-C966-42E3-8FA5-6D7B20686844}"/>
              </a:ext>
            </a:extLst>
          </p:cNvPr>
          <p:cNvSpPr/>
          <p:nvPr/>
        </p:nvSpPr>
        <p:spPr>
          <a:xfrm>
            <a:off x="1108022" y="2873757"/>
            <a:ext cx="6342433" cy="1754326"/>
          </a:xfrm>
          <a:prstGeom prst="rect">
            <a:avLst/>
          </a:prstGeom>
        </p:spPr>
        <p:txBody>
          <a:bodyPr wrap="square">
            <a:spAutoFit/>
          </a:bodyPr>
          <a:lstStyle/>
          <a:p>
            <a:pPr marR="63500" algn="ctr"/>
            <a:r>
              <a:rPr lang="en-US" sz="3600" b="1" dirty="0">
                <a:solidFill>
                  <a:schemeClr val="accent1">
                    <a:lumMod val="75000"/>
                  </a:schemeClr>
                </a:solidFill>
                <a:latin typeface="Arial" panose="020B0604020202020204" pitchFamily="34" charset="0"/>
                <a:cs typeface="Arial" panose="020B0604020202020204" pitchFamily="34" charset="0"/>
              </a:rPr>
              <a:t>How has </a:t>
            </a:r>
            <a:r>
              <a:rPr lang="en-US" sz="3600" b="1" i="1" dirty="0">
                <a:solidFill>
                  <a:schemeClr val="accent1">
                    <a:lumMod val="75000"/>
                  </a:schemeClr>
                </a:solidFill>
                <a:latin typeface="Arial" panose="020B0604020202020204" pitchFamily="34" charset="0"/>
                <a:cs typeface="Arial" panose="020B0604020202020204" pitchFamily="34" charset="0"/>
              </a:rPr>
              <a:t>The Forum</a:t>
            </a:r>
            <a:r>
              <a:rPr lang="en-US" sz="3600" b="1" dirty="0">
                <a:solidFill>
                  <a:schemeClr val="accent1">
                    <a:lumMod val="75000"/>
                  </a:schemeClr>
                </a:solidFill>
                <a:latin typeface="Arial" panose="020B0604020202020204" pitchFamily="34" charset="0"/>
                <a:cs typeface="Arial" panose="020B0604020202020204" pitchFamily="34" charset="0"/>
              </a:rPr>
              <a:t> </a:t>
            </a:r>
          </a:p>
          <a:p>
            <a:pPr marR="63500" algn="ctr"/>
            <a:r>
              <a:rPr lang="en-US" sz="3600" b="1" dirty="0">
                <a:solidFill>
                  <a:schemeClr val="accent1">
                    <a:lumMod val="75000"/>
                  </a:schemeClr>
                </a:solidFill>
                <a:latin typeface="Arial" panose="020B0604020202020204" pitchFamily="34" charset="0"/>
                <a:cs typeface="Arial" panose="020B0604020202020204" pitchFamily="34" charset="0"/>
              </a:rPr>
              <a:t>helped </a:t>
            </a:r>
            <a:r>
              <a:rPr lang="en-US" sz="3600" b="1" i="1" dirty="0">
                <a:solidFill>
                  <a:schemeClr val="accent1">
                    <a:lumMod val="75000"/>
                  </a:schemeClr>
                </a:solidFill>
                <a:latin typeface="Arial" panose="020B0604020202020204" pitchFamily="34" charset="0"/>
                <a:cs typeface="Arial" panose="020B0604020202020204" pitchFamily="34" charset="0"/>
              </a:rPr>
              <a:t>you</a:t>
            </a:r>
            <a:r>
              <a:rPr lang="en-US" sz="3600" b="1" dirty="0">
                <a:solidFill>
                  <a:schemeClr val="accent1">
                    <a:lumMod val="75000"/>
                  </a:schemeClr>
                </a:solidFill>
                <a:latin typeface="Arial" panose="020B0604020202020204" pitchFamily="34" charset="0"/>
                <a:cs typeface="Arial" panose="020B0604020202020204" pitchFamily="34" charset="0"/>
              </a:rPr>
              <a:t> with </a:t>
            </a:r>
            <a:r>
              <a:rPr lang="en-US" sz="3600" b="1" i="1" dirty="0">
                <a:solidFill>
                  <a:schemeClr val="accent1">
                    <a:lumMod val="75000"/>
                  </a:schemeClr>
                </a:solidFill>
                <a:latin typeface="Arial" panose="020B0604020202020204" pitchFamily="34" charset="0"/>
                <a:cs typeface="Arial" panose="020B0604020202020204" pitchFamily="34" charset="0"/>
              </a:rPr>
              <a:t>your </a:t>
            </a:r>
            <a:r>
              <a:rPr lang="en-US" sz="3600" b="1" dirty="0">
                <a:solidFill>
                  <a:schemeClr val="accent1">
                    <a:lumMod val="75000"/>
                  </a:schemeClr>
                </a:solidFill>
                <a:latin typeface="Arial" panose="020B0604020202020204" pitchFamily="34" charset="0"/>
                <a:cs typeface="Arial" panose="020B0604020202020204" pitchFamily="34" charset="0"/>
              </a:rPr>
              <a:t>recovery?</a:t>
            </a:r>
          </a:p>
        </p:txBody>
      </p:sp>
      <p:pic>
        <p:nvPicPr>
          <p:cNvPr id="5" name="Picture 4">
            <a:extLst>
              <a:ext uri="{FF2B5EF4-FFF2-40B4-BE49-F238E27FC236}">
                <a16:creationId xmlns:a16="http://schemas.microsoft.com/office/drawing/2014/main" id="{0770B8BD-FD21-4582-863A-B84A5F0B5E4B}"/>
              </a:ext>
            </a:extLst>
          </p:cNvPr>
          <p:cNvPicPr>
            <a:picLocks noChangeAspect="1"/>
          </p:cNvPicPr>
          <p:nvPr/>
        </p:nvPicPr>
        <p:blipFill>
          <a:blip r:embed="rId3"/>
          <a:stretch>
            <a:fillRect/>
          </a:stretch>
        </p:blipFill>
        <p:spPr>
          <a:xfrm>
            <a:off x="2113802" y="4559"/>
            <a:ext cx="4330874" cy="2876427"/>
          </a:xfrm>
          <a:prstGeom prst="rect">
            <a:avLst/>
          </a:prstGeom>
        </p:spPr>
      </p:pic>
    </p:spTree>
    <p:extLst>
      <p:ext uri="{BB962C8B-B14F-4D97-AF65-F5344CB8AC3E}">
        <p14:creationId xmlns:p14="http://schemas.microsoft.com/office/powerpoint/2010/main" val="29314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08FB9-6ACA-44BA-8F1D-0B3F6C2A0B6A}"/>
              </a:ext>
            </a:extLst>
          </p:cNvPr>
          <p:cNvSpPr>
            <a:spLocks noGrp="1"/>
          </p:cNvSpPr>
          <p:nvPr>
            <p:ph type="sldNum" sz="quarter" idx="12"/>
          </p:nvPr>
        </p:nvSpPr>
        <p:spPr/>
        <p:txBody>
          <a:bodyPr/>
          <a:lstStyle/>
          <a:p>
            <a:fld id="{0FF5EEBD-5882-6341-98F9-5D6DD8D8D364}" type="slidenum">
              <a:rPr lang="en-US" smtClean="0"/>
              <a:t>2</a:t>
            </a:fld>
            <a:endParaRPr lang="en-US" dirty="0"/>
          </a:p>
        </p:txBody>
      </p:sp>
      <p:pic>
        <p:nvPicPr>
          <p:cNvPr id="3" name="Picture 2">
            <a:extLst>
              <a:ext uri="{FF2B5EF4-FFF2-40B4-BE49-F238E27FC236}">
                <a16:creationId xmlns:a16="http://schemas.microsoft.com/office/drawing/2014/main" id="{162781D0-2E3E-4FC8-96AD-DAB0608A70B9}"/>
              </a:ext>
            </a:extLst>
          </p:cNvPr>
          <p:cNvPicPr>
            <a:picLocks noChangeAspect="1"/>
          </p:cNvPicPr>
          <p:nvPr/>
        </p:nvPicPr>
        <p:blipFill>
          <a:blip r:embed="rId3"/>
          <a:stretch>
            <a:fillRect/>
          </a:stretch>
        </p:blipFill>
        <p:spPr>
          <a:xfrm>
            <a:off x="-48022" y="2743233"/>
            <a:ext cx="2557539" cy="2833512"/>
          </a:xfrm>
          <a:prstGeom prst="rect">
            <a:avLst/>
          </a:prstGeom>
          <a:effectLst>
            <a:glow rad="127000">
              <a:schemeClr val="accent4">
                <a:lumMod val="40000"/>
                <a:lumOff val="60000"/>
              </a:schemeClr>
            </a:glow>
          </a:effectLst>
        </p:spPr>
      </p:pic>
      <p:pic>
        <p:nvPicPr>
          <p:cNvPr id="4" name="Picture 3">
            <a:extLst>
              <a:ext uri="{FF2B5EF4-FFF2-40B4-BE49-F238E27FC236}">
                <a16:creationId xmlns:a16="http://schemas.microsoft.com/office/drawing/2014/main" id="{ABA677F4-09E9-403F-B7AD-FD4DD0C5E5F6}"/>
              </a:ext>
            </a:extLst>
          </p:cNvPr>
          <p:cNvPicPr>
            <a:picLocks noChangeAspect="1"/>
          </p:cNvPicPr>
          <p:nvPr/>
        </p:nvPicPr>
        <p:blipFill>
          <a:blip r:embed="rId4"/>
          <a:stretch>
            <a:fillRect/>
          </a:stretch>
        </p:blipFill>
        <p:spPr>
          <a:xfrm rot="191633">
            <a:off x="1082983" y="3628241"/>
            <a:ext cx="2344368" cy="2833513"/>
          </a:xfrm>
          <a:prstGeom prst="rect">
            <a:avLst/>
          </a:prstGeom>
          <a:effectLst>
            <a:glow rad="127000">
              <a:schemeClr val="bg2">
                <a:lumMod val="75000"/>
              </a:schemeClr>
            </a:glow>
          </a:effectLst>
        </p:spPr>
      </p:pic>
      <p:pic>
        <p:nvPicPr>
          <p:cNvPr id="5" name="Picture 4">
            <a:extLst>
              <a:ext uri="{FF2B5EF4-FFF2-40B4-BE49-F238E27FC236}">
                <a16:creationId xmlns:a16="http://schemas.microsoft.com/office/drawing/2014/main" id="{5E986FDC-AB22-48FD-954F-C9B25F3C3918}"/>
              </a:ext>
            </a:extLst>
          </p:cNvPr>
          <p:cNvPicPr>
            <a:picLocks noChangeAspect="1"/>
          </p:cNvPicPr>
          <p:nvPr/>
        </p:nvPicPr>
        <p:blipFill>
          <a:blip r:embed="rId5"/>
          <a:stretch>
            <a:fillRect/>
          </a:stretch>
        </p:blipFill>
        <p:spPr>
          <a:xfrm>
            <a:off x="2875180" y="2919561"/>
            <a:ext cx="1637935" cy="2480857"/>
          </a:xfrm>
          <a:prstGeom prst="rect">
            <a:avLst/>
          </a:prstGeom>
          <a:effectLst>
            <a:glow rad="127000">
              <a:srgbClr val="FFFFFF"/>
            </a:glow>
          </a:effectLst>
        </p:spPr>
      </p:pic>
      <p:pic>
        <p:nvPicPr>
          <p:cNvPr id="6" name="Picture 5">
            <a:extLst>
              <a:ext uri="{FF2B5EF4-FFF2-40B4-BE49-F238E27FC236}">
                <a16:creationId xmlns:a16="http://schemas.microsoft.com/office/drawing/2014/main" id="{9825767F-CAB3-4C75-86D7-AA6AB76E13C3}"/>
              </a:ext>
            </a:extLst>
          </p:cNvPr>
          <p:cNvPicPr>
            <a:picLocks noChangeAspect="1"/>
          </p:cNvPicPr>
          <p:nvPr/>
        </p:nvPicPr>
        <p:blipFill>
          <a:blip r:embed="rId6"/>
          <a:stretch>
            <a:fillRect/>
          </a:stretch>
        </p:blipFill>
        <p:spPr>
          <a:xfrm>
            <a:off x="4073282" y="3390412"/>
            <a:ext cx="2237890" cy="2833513"/>
          </a:xfrm>
          <a:prstGeom prst="rect">
            <a:avLst/>
          </a:prstGeom>
          <a:effectLst>
            <a:glow rad="127000">
              <a:schemeClr val="tx2">
                <a:lumMod val="60000"/>
                <a:lumOff val="40000"/>
              </a:schemeClr>
            </a:glow>
          </a:effectLst>
        </p:spPr>
      </p:pic>
      <p:sp>
        <p:nvSpPr>
          <p:cNvPr id="8" name="TextBox 7">
            <a:extLst>
              <a:ext uri="{FF2B5EF4-FFF2-40B4-BE49-F238E27FC236}">
                <a16:creationId xmlns:a16="http://schemas.microsoft.com/office/drawing/2014/main" id="{DE7FA854-0EDD-4047-A7FA-34CED455605D}"/>
              </a:ext>
            </a:extLst>
          </p:cNvPr>
          <p:cNvSpPr txBox="1"/>
          <p:nvPr/>
        </p:nvSpPr>
        <p:spPr>
          <a:xfrm>
            <a:off x="273042" y="372787"/>
            <a:ext cx="6919657" cy="1815882"/>
          </a:xfrm>
          <a:prstGeom prst="rect">
            <a:avLst/>
          </a:prstGeom>
          <a:noFill/>
        </p:spPr>
        <p:txBody>
          <a:bodyPr wrap="square" rtlCol="0">
            <a:spAutoFit/>
          </a:bodyPr>
          <a:lstStyle/>
          <a:p>
            <a:pPr algn="ctr"/>
            <a:r>
              <a:rPr lang="en-US" sz="2800" dirty="0">
                <a:solidFill>
                  <a:srgbClr val="3947CF"/>
                </a:solidFill>
                <a:latin typeface="Arial" panose="020B0604020202020204" pitchFamily="34" charset="0"/>
                <a:cs typeface="Arial" panose="020B0604020202020204" pitchFamily="34" charset="0"/>
              </a:rPr>
              <a:t> </a:t>
            </a:r>
            <a:r>
              <a:rPr lang="en-US" sz="2800" b="1" i="1" dirty="0">
                <a:solidFill>
                  <a:srgbClr val="3947CF"/>
                </a:solidFill>
                <a:latin typeface="Arial" panose="020B0604020202020204" pitchFamily="34" charset="0"/>
                <a:cs typeface="Arial" panose="020B0604020202020204" pitchFamily="34" charset="0"/>
              </a:rPr>
              <a:t>The Forum </a:t>
            </a:r>
            <a:r>
              <a:rPr lang="en-US" sz="2800" b="1" dirty="0">
                <a:solidFill>
                  <a:srgbClr val="3947CF"/>
                </a:solidFill>
                <a:latin typeface="Arial" panose="020B0604020202020204" pitchFamily="34" charset="0"/>
                <a:cs typeface="Arial" panose="020B0604020202020204" pitchFamily="34" charset="0"/>
              </a:rPr>
              <a:t>began as a monthly newsletter in 1954 titled </a:t>
            </a:r>
            <a:r>
              <a:rPr lang="en-US" sz="2800" b="1" i="1" dirty="0">
                <a:solidFill>
                  <a:srgbClr val="3947CF"/>
                </a:solidFill>
                <a:latin typeface="Arial" panose="020B0604020202020204" pitchFamily="34" charset="0"/>
                <a:cs typeface="Arial" panose="020B0604020202020204" pitchFamily="34" charset="0"/>
              </a:rPr>
              <a:t>Al-Anon Family Groups Forum.</a:t>
            </a:r>
            <a:r>
              <a:rPr lang="en-US" sz="2800" b="1" dirty="0">
                <a:solidFill>
                  <a:srgbClr val="3947CF"/>
                </a:solidFill>
                <a:latin typeface="Arial" panose="020B0604020202020204" pitchFamily="34" charset="0"/>
                <a:cs typeface="Arial" panose="020B0604020202020204" pitchFamily="34" charset="0"/>
              </a:rPr>
              <a:t> In 1978 it expanded into a magazine with its current title. </a:t>
            </a:r>
          </a:p>
        </p:txBody>
      </p:sp>
      <p:pic>
        <p:nvPicPr>
          <p:cNvPr id="11" name="Picture 10" descr="A close up of a logo&#10;&#10;Description generated with high confidence">
            <a:extLst>
              <a:ext uri="{FF2B5EF4-FFF2-40B4-BE49-F238E27FC236}">
                <a16:creationId xmlns:a16="http://schemas.microsoft.com/office/drawing/2014/main" id="{3CE32FD0-3C0A-49D7-87FE-80DB61187505}"/>
              </a:ext>
            </a:extLst>
          </p:cNvPr>
          <p:cNvPicPr>
            <a:picLocks noChangeAspect="1"/>
          </p:cNvPicPr>
          <p:nvPr/>
        </p:nvPicPr>
        <p:blipFill>
          <a:blip r:embed="rId7"/>
          <a:stretch>
            <a:fillRect/>
          </a:stretch>
        </p:blipFill>
        <p:spPr>
          <a:xfrm rot="1041321">
            <a:off x="6271923" y="2688557"/>
            <a:ext cx="1841547" cy="2942861"/>
          </a:xfrm>
          <a:prstGeom prst="rect">
            <a:avLst/>
          </a:prstGeom>
          <a:ln>
            <a:gradFill>
              <a:gsLst>
                <a:gs pos="6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4">
                <a:lumMod val="75000"/>
              </a:schemeClr>
            </a:glow>
          </a:effectLst>
        </p:spPr>
      </p:pic>
    </p:spTree>
    <p:extLst>
      <p:ext uri="{BB962C8B-B14F-4D97-AF65-F5344CB8AC3E}">
        <p14:creationId xmlns:p14="http://schemas.microsoft.com/office/powerpoint/2010/main" val="501038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8000">
        <p15:prstTrans prst="crush"/>
      </p:transition>
    </mc:Choice>
    <mc:Fallback xmlns="">
      <p:transition spd="slow" advTm="2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F4351F-7A8F-405F-B714-1FAE430C3A07}"/>
              </a:ext>
            </a:extLst>
          </p:cNvPr>
          <p:cNvSpPr>
            <a:spLocks noGrp="1"/>
          </p:cNvSpPr>
          <p:nvPr>
            <p:ph type="sldNum" sz="quarter" idx="12"/>
          </p:nvPr>
        </p:nvSpPr>
        <p:spPr/>
        <p:txBody>
          <a:bodyPr/>
          <a:lstStyle/>
          <a:p>
            <a:fld id="{0FF5EEBD-5882-6341-98F9-5D6DD8D8D364}" type="slidenum">
              <a:rPr lang="en-US" smtClean="0"/>
              <a:t>3</a:t>
            </a:fld>
            <a:endParaRPr lang="en-US" dirty="0"/>
          </a:p>
        </p:txBody>
      </p:sp>
      <p:sp>
        <p:nvSpPr>
          <p:cNvPr id="4" name="Rectangle 3">
            <a:extLst>
              <a:ext uri="{FF2B5EF4-FFF2-40B4-BE49-F238E27FC236}">
                <a16:creationId xmlns:a16="http://schemas.microsoft.com/office/drawing/2014/main" id="{74C4E68A-695A-4B79-9E7A-1C26CE45F864}"/>
              </a:ext>
            </a:extLst>
          </p:cNvPr>
          <p:cNvSpPr/>
          <p:nvPr/>
        </p:nvSpPr>
        <p:spPr>
          <a:xfrm>
            <a:off x="1196502" y="1121392"/>
            <a:ext cx="5573949" cy="1077218"/>
          </a:xfrm>
          <a:prstGeom prst="rect">
            <a:avLst/>
          </a:prstGeom>
        </p:spPr>
        <p:txBody>
          <a:bodyPr wrap="square">
            <a:spAutoFit/>
          </a:bodyPr>
          <a:lstStyle/>
          <a:p>
            <a:pPr algn="ctr"/>
            <a:r>
              <a:rPr lang="en-US" sz="3200" b="1" i="1" dirty="0">
                <a:solidFill>
                  <a:srgbClr val="0070C0"/>
                </a:solidFill>
                <a:latin typeface="Arial" panose="020B0604020202020204" pitchFamily="34" charset="0"/>
                <a:cs typeface="Arial" panose="020B0604020202020204" pitchFamily="34" charset="0"/>
              </a:rPr>
              <a:t>The Forum</a:t>
            </a:r>
            <a:r>
              <a:rPr lang="en-US" sz="3200" b="1" dirty="0">
                <a:solidFill>
                  <a:srgbClr val="0070C0"/>
                </a:solidFill>
                <a:latin typeface="Arial" panose="020B0604020202020204" pitchFamily="34" charset="0"/>
                <a:cs typeface="Arial" panose="020B0604020202020204" pitchFamily="34" charset="0"/>
              </a:rPr>
              <a:t>, as a concept,  is Conference approved.</a:t>
            </a:r>
          </a:p>
        </p:txBody>
      </p:sp>
      <p:pic>
        <p:nvPicPr>
          <p:cNvPr id="3" name="Picture 2">
            <a:extLst>
              <a:ext uri="{FF2B5EF4-FFF2-40B4-BE49-F238E27FC236}">
                <a16:creationId xmlns:a16="http://schemas.microsoft.com/office/drawing/2014/main" id="{B1EA06F8-B2CD-4E68-B242-C60CA29D0456}"/>
              </a:ext>
            </a:extLst>
          </p:cNvPr>
          <p:cNvPicPr>
            <a:picLocks noChangeAspect="1"/>
          </p:cNvPicPr>
          <p:nvPr/>
        </p:nvPicPr>
        <p:blipFill>
          <a:blip r:embed="rId3"/>
          <a:stretch>
            <a:fillRect/>
          </a:stretch>
        </p:blipFill>
        <p:spPr>
          <a:xfrm>
            <a:off x="-23362" y="2164729"/>
            <a:ext cx="3401863" cy="4109060"/>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1526F07B-1C20-41E0-A56A-89EAED6CE74B}"/>
              </a:ext>
            </a:extLst>
          </p:cNvPr>
          <p:cNvPicPr>
            <a:picLocks noChangeAspect="1"/>
          </p:cNvPicPr>
          <p:nvPr/>
        </p:nvPicPr>
        <p:blipFill>
          <a:blip r:embed="rId4"/>
          <a:stretch>
            <a:fillRect/>
          </a:stretch>
        </p:blipFill>
        <p:spPr>
          <a:xfrm rot="21139620">
            <a:off x="2904561" y="2640881"/>
            <a:ext cx="1304795" cy="1884917"/>
          </a:xfrm>
          <a:prstGeom prst="rect">
            <a:avLst/>
          </a:prstGeom>
          <a:effectLst>
            <a:glow rad="139700">
              <a:srgbClr val="00B050">
                <a:alpha val="40000"/>
              </a:srgbClr>
            </a:glow>
          </a:effectLst>
        </p:spPr>
      </p:pic>
      <p:pic>
        <p:nvPicPr>
          <p:cNvPr id="7" name="Picture 6">
            <a:extLst>
              <a:ext uri="{FF2B5EF4-FFF2-40B4-BE49-F238E27FC236}">
                <a16:creationId xmlns:a16="http://schemas.microsoft.com/office/drawing/2014/main" id="{F210509F-6F63-45D4-BE10-E39847D2FD11}"/>
              </a:ext>
            </a:extLst>
          </p:cNvPr>
          <p:cNvPicPr>
            <a:picLocks noChangeAspect="1"/>
          </p:cNvPicPr>
          <p:nvPr/>
        </p:nvPicPr>
        <p:blipFill>
          <a:blip r:embed="rId5"/>
          <a:stretch>
            <a:fillRect/>
          </a:stretch>
        </p:blipFill>
        <p:spPr>
          <a:xfrm rot="243165">
            <a:off x="4187431" y="2379276"/>
            <a:ext cx="2042337" cy="2408129"/>
          </a:xfrm>
          <a:prstGeom prst="rect">
            <a:avLst/>
          </a:prstGeom>
        </p:spPr>
      </p:pic>
      <p:pic>
        <p:nvPicPr>
          <p:cNvPr id="8" name="Picture 7">
            <a:extLst>
              <a:ext uri="{FF2B5EF4-FFF2-40B4-BE49-F238E27FC236}">
                <a16:creationId xmlns:a16="http://schemas.microsoft.com/office/drawing/2014/main" id="{0C28B525-14B8-4845-8EAA-69E666DE872F}"/>
              </a:ext>
            </a:extLst>
          </p:cNvPr>
          <p:cNvPicPr>
            <a:picLocks noChangeAspect="1"/>
          </p:cNvPicPr>
          <p:nvPr/>
        </p:nvPicPr>
        <p:blipFill>
          <a:blip r:embed="rId6"/>
          <a:stretch>
            <a:fillRect/>
          </a:stretch>
        </p:blipFill>
        <p:spPr>
          <a:xfrm rot="187592">
            <a:off x="5727251" y="2198610"/>
            <a:ext cx="2450804" cy="3182388"/>
          </a:xfrm>
          <a:prstGeom prst="rect">
            <a:avLst/>
          </a:prstGeom>
        </p:spPr>
      </p:pic>
      <p:pic>
        <p:nvPicPr>
          <p:cNvPr id="9" name="Picture 8">
            <a:extLst>
              <a:ext uri="{FF2B5EF4-FFF2-40B4-BE49-F238E27FC236}">
                <a16:creationId xmlns:a16="http://schemas.microsoft.com/office/drawing/2014/main" id="{EE0318A5-ED4F-4229-9249-E6915A424BB8}"/>
              </a:ext>
            </a:extLst>
          </p:cNvPr>
          <p:cNvPicPr>
            <a:picLocks noChangeAspect="1"/>
          </p:cNvPicPr>
          <p:nvPr/>
        </p:nvPicPr>
        <p:blipFill>
          <a:blip r:embed="rId7"/>
          <a:stretch>
            <a:fillRect/>
          </a:stretch>
        </p:blipFill>
        <p:spPr>
          <a:xfrm rot="934406">
            <a:off x="4327651" y="4027070"/>
            <a:ext cx="1761897" cy="2097206"/>
          </a:xfrm>
          <a:prstGeom prst="rect">
            <a:avLst/>
          </a:prstGeom>
          <a:effectLst>
            <a:glow rad="25400">
              <a:schemeClr val="bg1">
                <a:alpha val="40000"/>
              </a:schemeClr>
            </a:glow>
          </a:effectLst>
        </p:spPr>
      </p:pic>
      <p:pic>
        <p:nvPicPr>
          <p:cNvPr id="10" name="Picture 9">
            <a:extLst>
              <a:ext uri="{FF2B5EF4-FFF2-40B4-BE49-F238E27FC236}">
                <a16:creationId xmlns:a16="http://schemas.microsoft.com/office/drawing/2014/main" id="{F5004289-0817-4816-ABA4-F7E332AF846D}"/>
              </a:ext>
            </a:extLst>
          </p:cNvPr>
          <p:cNvPicPr>
            <a:picLocks noChangeAspect="1"/>
          </p:cNvPicPr>
          <p:nvPr/>
        </p:nvPicPr>
        <p:blipFill>
          <a:blip r:embed="rId8"/>
          <a:stretch>
            <a:fillRect/>
          </a:stretch>
        </p:blipFill>
        <p:spPr>
          <a:xfrm rot="205115">
            <a:off x="2722242" y="4039419"/>
            <a:ext cx="1969179" cy="2127688"/>
          </a:xfrm>
          <a:prstGeom prst="rect">
            <a:avLst/>
          </a:prstGeom>
          <a:effectLst/>
        </p:spPr>
      </p:pic>
    </p:spTree>
    <p:extLst>
      <p:ext uri="{BB962C8B-B14F-4D97-AF65-F5344CB8AC3E}">
        <p14:creationId xmlns:p14="http://schemas.microsoft.com/office/powerpoint/2010/main" val="3825648884"/>
      </p:ext>
    </p:extLst>
  </p:cSld>
  <p:clrMapOvr>
    <a:masterClrMapping/>
  </p:clrMapOvr>
  <p:transition spd="slow" advTm="29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808C-1E87-45C2-A41B-57BCF4A2475D}"/>
              </a:ext>
            </a:extLst>
          </p:cNvPr>
          <p:cNvSpPr>
            <a:spLocks noGrp="1"/>
          </p:cNvSpPr>
          <p:nvPr>
            <p:ph type="title"/>
          </p:nvPr>
        </p:nvSpPr>
        <p:spPr>
          <a:xfrm>
            <a:off x="282103" y="384921"/>
            <a:ext cx="6877260" cy="2248317"/>
          </a:xfrm>
        </p:spPr>
        <p:txBody>
          <a:bodyPr>
            <a:noAutofit/>
          </a:bodyPr>
          <a:lstStyle/>
          <a:p>
            <a:pPr algn="ct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In </a:t>
            </a:r>
            <a:r>
              <a:rPr lang="en-US" sz="2400" b="1" i="1" dirty="0">
                <a:latin typeface="Times New Roman" panose="02020603050405020304" pitchFamily="18" charset="0"/>
                <a:cs typeface="Times New Roman" panose="02020603050405020304" pitchFamily="18" charset="0"/>
              </a:rPr>
              <a:t>The Forum</a:t>
            </a:r>
            <a:r>
              <a:rPr lang="en-US" sz="2400" b="1" dirty="0">
                <a:latin typeface="Times New Roman" panose="02020603050405020304" pitchFamily="18" charset="0"/>
                <a:cs typeface="Times New Roman" panose="02020603050405020304" pitchFamily="18" charset="0"/>
              </a:rPr>
              <a:t>, Al-Anon and </a:t>
            </a:r>
            <a:r>
              <a:rPr lang="en-US" sz="2400" b="1" dirty="0" err="1">
                <a:latin typeface="Times New Roman" panose="02020603050405020304" pitchFamily="18" charset="0"/>
                <a:cs typeface="Times New Roman" panose="02020603050405020304" pitchFamily="18" charset="0"/>
              </a:rPr>
              <a:t>Alateen</a:t>
            </a:r>
            <a:r>
              <a:rPr lang="en-US" sz="2400" b="1" dirty="0">
                <a:latin typeface="Times New Roman" panose="02020603050405020304" pitchFamily="18" charset="0"/>
                <a:cs typeface="Times New Roman" panose="02020603050405020304" pitchFamily="18" charset="0"/>
              </a:rPr>
              <a:t> members share their challenges, insights, and progress along their paths of self-discovery and spiritual growth. It has been a vital part of recovery for many members.</a:t>
            </a:r>
            <a:br>
              <a:rPr lang="en-US"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25CE318F-3E8F-4C06-A8F8-16E032157C26}"/>
              </a:ext>
            </a:extLst>
          </p:cNvPr>
          <p:cNvSpPr>
            <a:spLocks noGrp="1"/>
          </p:cNvSpPr>
          <p:nvPr>
            <p:ph type="body" sz="half" idx="2"/>
          </p:nvPr>
        </p:nvSpPr>
        <p:spPr>
          <a:xfrm>
            <a:off x="609599" y="4080930"/>
            <a:ext cx="2863066" cy="2042467"/>
          </a:xfrm>
          <a:solidFill>
            <a:schemeClr val="accent4">
              <a:lumMod val="75000"/>
            </a:schemeClr>
          </a:solidFill>
        </p:spPr>
        <p:txBody>
          <a:bodyPr/>
          <a:lstStyle/>
          <a:p>
            <a:endParaRPr lang="en-US" dirty="0"/>
          </a:p>
        </p:txBody>
      </p:sp>
      <p:sp>
        <p:nvSpPr>
          <p:cNvPr id="5" name="Slide Number Placeholder 4">
            <a:extLst>
              <a:ext uri="{FF2B5EF4-FFF2-40B4-BE49-F238E27FC236}">
                <a16:creationId xmlns:a16="http://schemas.microsoft.com/office/drawing/2014/main" id="{FA900C0F-1237-4C24-8751-149907E47F2C}"/>
              </a:ext>
            </a:extLst>
          </p:cNvPr>
          <p:cNvSpPr>
            <a:spLocks noGrp="1"/>
          </p:cNvSpPr>
          <p:nvPr>
            <p:ph type="sldNum" sz="quarter" idx="12"/>
          </p:nvPr>
        </p:nvSpPr>
        <p:spPr/>
        <p:txBody>
          <a:bodyPr/>
          <a:lstStyle/>
          <a:p>
            <a:fld id="{0FF5EEBD-5882-6341-98F9-5D6DD8D8D364}" type="slidenum">
              <a:rPr lang="en-US" smtClean="0"/>
              <a:t>4</a:t>
            </a:fld>
            <a:endParaRPr lang="en-US" dirty="0"/>
          </a:p>
        </p:txBody>
      </p:sp>
      <p:pic>
        <p:nvPicPr>
          <p:cNvPr id="10" name="Picture 9" descr="A screenshot of a cell phone&#10;&#10;Description generated with high confidence">
            <a:extLst>
              <a:ext uri="{FF2B5EF4-FFF2-40B4-BE49-F238E27FC236}">
                <a16:creationId xmlns:a16="http://schemas.microsoft.com/office/drawing/2014/main" id="{3AF76A6C-714E-4D67-9990-810143954F1C}"/>
              </a:ext>
            </a:extLst>
          </p:cNvPr>
          <p:cNvPicPr>
            <a:picLocks noChangeAspect="1"/>
          </p:cNvPicPr>
          <p:nvPr/>
        </p:nvPicPr>
        <p:blipFill>
          <a:blip r:embed="rId3"/>
          <a:stretch>
            <a:fillRect/>
          </a:stretch>
        </p:blipFill>
        <p:spPr>
          <a:xfrm>
            <a:off x="4815192" y="2501236"/>
            <a:ext cx="2344171" cy="2892036"/>
          </a:xfrm>
          <a:prstGeom prst="rect">
            <a:avLst/>
          </a:prstGeom>
          <a:effectLst>
            <a:glow rad="127000">
              <a:schemeClr val="accent1">
                <a:lumMod val="75000"/>
              </a:schemeClr>
            </a:glow>
          </a:effectLst>
        </p:spPr>
      </p:pic>
      <p:pic>
        <p:nvPicPr>
          <p:cNvPr id="14" name="Picture 13">
            <a:extLst>
              <a:ext uri="{FF2B5EF4-FFF2-40B4-BE49-F238E27FC236}">
                <a16:creationId xmlns:a16="http://schemas.microsoft.com/office/drawing/2014/main" id="{EF0D8D89-5044-45A5-A4C8-4E215D884747}"/>
              </a:ext>
            </a:extLst>
          </p:cNvPr>
          <p:cNvPicPr>
            <a:picLocks noChangeAspect="1"/>
          </p:cNvPicPr>
          <p:nvPr/>
        </p:nvPicPr>
        <p:blipFill>
          <a:blip r:embed="rId4"/>
          <a:stretch>
            <a:fillRect/>
          </a:stretch>
        </p:blipFill>
        <p:spPr>
          <a:xfrm>
            <a:off x="456051" y="3394952"/>
            <a:ext cx="2352024" cy="2612363"/>
          </a:xfrm>
          <a:prstGeom prst="rect">
            <a:avLst/>
          </a:prstGeom>
          <a:effectLst>
            <a:glow rad="127000">
              <a:schemeClr val="accent4">
                <a:lumMod val="50000"/>
              </a:schemeClr>
            </a:glow>
          </a:effectLst>
        </p:spPr>
      </p:pic>
    </p:spTree>
    <p:extLst>
      <p:ext uri="{BB962C8B-B14F-4D97-AF65-F5344CB8AC3E}">
        <p14:creationId xmlns:p14="http://schemas.microsoft.com/office/powerpoint/2010/main" val="290682833"/>
      </p:ext>
    </p:extLst>
  </p:cSld>
  <p:clrMapOvr>
    <a:masterClrMapping/>
  </p:clrMapOvr>
  <mc:AlternateContent xmlns:mc="http://schemas.openxmlformats.org/markup-compatibility/2006" xmlns:p14="http://schemas.microsoft.com/office/powerpoint/2010/main">
    <mc:Choice Requires="p14">
      <p:transition p14:dur="250" advTm="29000">
        <p14:flythrough/>
      </p:transition>
    </mc:Choice>
    <mc:Fallback xmlns="">
      <p:transition advTm="2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B9EB-D01D-4798-9A4D-5423BEBE4628}"/>
              </a:ext>
            </a:extLst>
          </p:cNvPr>
          <p:cNvSpPr>
            <a:spLocks noGrp="1"/>
          </p:cNvSpPr>
          <p:nvPr>
            <p:ph type="title"/>
          </p:nvPr>
        </p:nvSpPr>
        <p:spPr>
          <a:xfrm>
            <a:off x="732924" y="177404"/>
            <a:ext cx="6261968" cy="1004358"/>
          </a:xfrm>
        </p:spPr>
        <p:txBody>
          <a:bodyPr>
            <a:normAutofit/>
          </a:bodyPr>
          <a:lstStyle/>
          <a:p>
            <a:pPr algn="ctr"/>
            <a:r>
              <a:rPr lang="en-US" sz="2800" b="1" dirty="0">
                <a:solidFill>
                  <a:schemeClr val="tx1"/>
                </a:solidFill>
                <a:latin typeface="Arial" panose="020B0604020202020204" pitchFamily="34" charset="0"/>
                <a:cs typeface="Arial" panose="020B0604020202020204" pitchFamily="34" charset="0"/>
              </a:rPr>
              <a:t>Your Group Representative is also your </a:t>
            </a:r>
            <a:r>
              <a:rPr lang="en-US" sz="2800" b="1" i="1" dirty="0">
                <a:solidFill>
                  <a:schemeClr val="tx1"/>
                </a:solidFill>
                <a:latin typeface="Arial" panose="020B0604020202020204" pitchFamily="34" charset="0"/>
                <a:cs typeface="Arial" panose="020B0604020202020204" pitchFamily="34" charset="0"/>
              </a:rPr>
              <a:t>Forum</a:t>
            </a:r>
            <a:r>
              <a:rPr lang="en-US" sz="2800" b="1" dirty="0">
                <a:solidFill>
                  <a:schemeClr val="tx1"/>
                </a:solidFill>
                <a:latin typeface="Arial" panose="020B0604020202020204" pitchFamily="34" charset="0"/>
                <a:cs typeface="Arial" panose="020B0604020202020204" pitchFamily="34" charset="0"/>
              </a:rPr>
              <a:t> Representative</a:t>
            </a:r>
          </a:p>
        </p:txBody>
      </p:sp>
      <p:pic>
        <p:nvPicPr>
          <p:cNvPr id="7" name="Content Placeholder 6" descr="A screenshot of a social media post&#10;&#10;Description generated with very high confidence">
            <a:extLst>
              <a:ext uri="{FF2B5EF4-FFF2-40B4-BE49-F238E27FC236}">
                <a16:creationId xmlns:a16="http://schemas.microsoft.com/office/drawing/2014/main" id="{D0A8AC7E-FF76-442C-B225-055C43877A06}"/>
              </a:ext>
            </a:extLst>
          </p:cNvPr>
          <p:cNvPicPr>
            <a:picLocks noGrp="1" noChangeAspect="1"/>
          </p:cNvPicPr>
          <p:nvPr>
            <p:ph idx="1"/>
          </p:nvPr>
        </p:nvPicPr>
        <p:blipFill rotWithShape="1">
          <a:blip r:embed="rId3"/>
          <a:srcRect l="3792" t="1974" r="3062" b="3505"/>
          <a:stretch/>
        </p:blipFill>
        <p:spPr>
          <a:xfrm>
            <a:off x="3150997" y="2383601"/>
            <a:ext cx="2842005" cy="3591703"/>
          </a:xfrm>
          <a:effectLst>
            <a:innerShdw blurRad="63500" dist="50800" dir="2700000">
              <a:prstClr val="black">
                <a:alpha val="50000"/>
              </a:prstClr>
            </a:innerShdw>
          </a:effectLst>
        </p:spPr>
      </p:pic>
      <p:pic>
        <p:nvPicPr>
          <p:cNvPr id="3" name="Picture 2">
            <a:extLst>
              <a:ext uri="{FF2B5EF4-FFF2-40B4-BE49-F238E27FC236}">
                <a16:creationId xmlns:a16="http://schemas.microsoft.com/office/drawing/2014/main" id="{092A235A-B992-49C1-A5D6-9466C8255022}"/>
              </a:ext>
            </a:extLst>
          </p:cNvPr>
          <p:cNvPicPr>
            <a:picLocks noChangeAspect="1"/>
          </p:cNvPicPr>
          <p:nvPr/>
        </p:nvPicPr>
        <p:blipFill>
          <a:blip r:embed="rId4"/>
          <a:stretch>
            <a:fillRect/>
          </a:stretch>
        </p:blipFill>
        <p:spPr>
          <a:xfrm>
            <a:off x="399355" y="4669958"/>
            <a:ext cx="2446110" cy="1832222"/>
          </a:xfrm>
          <a:prstGeom prst="rect">
            <a:avLst/>
          </a:prstGeom>
        </p:spPr>
      </p:pic>
      <p:pic>
        <p:nvPicPr>
          <p:cNvPr id="4" name="Picture 3">
            <a:extLst>
              <a:ext uri="{FF2B5EF4-FFF2-40B4-BE49-F238E27FC236}">
                <a16:creationId xmlns:a16="http://schemas.microsoft.com/office/drawing/2014/main" id="{D7792CB1-C7F7-451D-B28D-866D419519A1}"/>
              </a:ext>
            </a:extLst>
          </p:cNvPr>
          <p:cNvPicPr>
            <a:picLocks noChangeAspect="1"/>
          </p:cNvPicPr>
          <p:nvPr/>
        </p:nvPicPr>
        <p:blipFill>
          <a:blip r:embed="rId5"/>
          <a:stretch>
            <a:fillRect/>
          </a:stretch>
        </p:blipFill>
        <p:spPr>
          <a:xfrm>
            <a:off x="131991" y="1114756"/>
            <a:ext cx="3200400" cy="1428750"/>
          </a:xfrm>
          <a:prstGeom prst="rect">
            <a:avLst/>
          </a:prstGeom>
        </p:spPr>
      </p:pic>
      <p:pic>
        <p:nvPicPr>
          <p:cNvPr id="8" name="Picture 7">
            <a:extLst>
              <a:ext uri="{FF2B5EF4-FFF2-40B4-BE49-F238E27FC236}">
                <a16:creationId xmlns:a16="http://schemas.microsoft.com/office/drawing/2014/main" id="{7E925E34-697C-476F-9951-DAE7B331AB26}"/>
              </a:ext>
            </a:extLst>
          </p:cNvPr>
          <p:cNvPicPr>
            <a:picLocks noChangeAspect="1"/>
          </p:cNvPicPr>
          <p:nvPr/>
        </p:nvPicPr>
        <p:blipFill>
          <a:blip r:embed="rId6"/>
          <a:stretch>
            <a:fillRect/>
          </a:stretch>
        </p:blipFill>
        <p:spPr>
          <a:xfrm>
            <a:off x="6025033" y="1168516"/>
            <a:ext cx="2842005" cy="1894867"/>
          </a:xfrm>
          <a:prstGeom prst="rect">
            <a:avLst/>
          </a:prstGeom>
        </p:spPr>
      </p:pic>
      <p:pic>
        <p:nvPicPr>
          <p:cNvPr id="10" name="Picture 9">
            <a:extLst>
              <a:ext uri="{FF2B5EF4-FFF2-40B4-BE49-F238E27FC236}">
                <a16:creationId xmlns:a16="http://schemas.microsoft.com/office/drawing/2014/main" id="{1011FB25-1148-41F8-973F-72A2098D4E6D}"/>
              </a:ext>
            </a:extLst>
          </p:cNvPr>
          <p:cNvPicPr>
            <a:picLocks noChangeAspect="1"/>
          </p:cNvPicPr>
          <p:nvPr/>
        </p:nvPicPr>
        <p:blipFill>
          <a:blip r:embed="rId7"/>
          <a:stretch>
            <a:fillRect/>
          </a:stretch>
        </p:blipFill>
        <p:spPr>
          <a:xfrm>
            <a:off x="6025033" y="4515735"/>
            <a:ext cx="2842004" cy="1986446"/>
          </a:xfrm>
          <a:prstGeom prst="rect">
            <a:avLst/>
          </a:prstGeom>
        </p:spPr>
      </p:pic>
    </p:spTree>
    <p:extLst>
      <p:ext uri="{BB962C8B-B14F-4D97-AF65-F5344CB8AC3E}">
        <p14:creationId xmlns:p14="http://schemas.microsoft.com/office/powerpoint/2010/main" val="196427126"/>
      </p:ext>
    </p:extLst>
  </p:cSld>
  <p:clrMapOvr>
    <a:masterClrMapping/>
  </p:clrMapOvr>
  <p:transition spd="slow" advTm="1500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a:extLst>
              <a:ext uri="{FF2B5EF4-FFF2-40B4-BE49-F238E27FC236}">
                <a16:creationId xmlns:a16="http://schemas.microsoft.com/office/drawing/2014/main" id="{29C9C70C-2DDD-455D-8C80-AC791FC74619}"/>
              </a:ext>
            </a:extLst>
          </p:cNvPr>
          <p:cNvPicPr>
            <a:picLocks noChangeAspect="1"/>
          </p:cNvPicPr>
          <p:nvPr/>
        </p:nvPicPr>
        <p:blipFill>
          <a:blip r:embed="rId3"/>
          <a:stretch>
            <a:fillRect/>
          </a:stretch>
        </p:blipFill>
        <p:spPr>
          <a:xfrm>
            <a:off x="2436678" y="4836380"/>
            <a:ext cx="1647825" cy="1047750"/>
          </a:xfrm>
          <a:prstGeom prst="rect">
            <a:avLst/>
          </a:prstGeom>
        </p:spPr>
      </p:pic>
      <p:sp>
        <p:nvSpPr>
          <p:cNvPr id="2" name="Slide Number Placeholder 1">
            <a:extLst>
              <a:ext uri="{FF2B5EF4-FFF2-40B4-BE49-F238E27FC236}">
                <a16:creationId xmlns:a16="http://schemas.microsoft.com/office/drawing/2014/main" id="{70544CC4-ACD6-4828-A283-A615D0ABD09C}"/>
              </a:ext>
            </a:extLst>
          </p:cNvPr>
          <p:cNvSpPr>
            <a:spLocks noGrp="1"/>
          </p:cNvSpPr>
          <p:nvPr>
            <p:ph type="sldNum" sz="quarter" idx="12"/>
          </p:nvPr>
        </p:nvSpPr>
        <p:spPr/>
        <p:txBody>
          <a:bodyPr/>
          <a:lstStyle/>
          <a:p>
            <a:fld id="{0FF5EEBD-5882-6341-98F9-5D6DD8D8D364}" type="slidenum">
              <a:rPr lang="en-US" smtClean="0"/>
              <a:t>6</a:t>
            </a:fld>
            <a:endParaRPr lang="en-US" dirty="0"/>
          </a:p>
        </p:txBody>
      </p:sp>
      <p:pic>
        <p:nvPicPr>
          <p:cNvPr id="5" name="Picture 5" descr="A close up of a sign&#10;&#10;Description generated with very high confidence">
            <a:extLst>
              <a:ext uri="{FF2B5EF4-FFF2-40B4-BE49-F238E27FC236}">
                <a16:creationId xmlns:a16="http://schemas.microsoft.com/office/drawing/2014/main" id="{794C9C34-6E24-4141-86C4-65E2D30B662C}"/>
              </a:ext>
            </a:extLst>
          </p:cNvPr>
          <p:cNvPicPr>
            <a:picLocks noChangeAspect="1"/>
          </p:cNvPicPr>
          <p:nvPr/>
        </p:nvPicPr>
        <p:blipFill>
          <a:blip r:embed="rId4"/>
          <a:stretch>
            <a:fillRect/>
          </a:stretch>
        </p:blipFill>
        <p:spPr>
          <a:xfrm>
            <a:off x="322522" y="1469939"/>
            <a:ext cx="1781175" cy="1123950"/>
          </a:xfrm>
          <a:prstGeom prst="rect">
            <a:avLst/>
          </a:prstGeom>
        </p:spPr>
      </p:pic>
      <p:pic>
        <p:nvPicPr>
          <p:cNvPr id="7" name="Picture 7">
            <a:extLst>
              <a:ext uri="{FF2B5EF4-FFF2-40B4-BE49-F238E27FC236}">
                <a16:creationId xmlns:a16="http://schemas.microsoft.com/office/drawing/2014/main" id="{CE7CCA1A-A1A0-4FD8-91B3-467722513C81}"/>
              </a:ext>
            </a:extLst>
          </p:cNvPr>
          <p:cNvPicPr>
            <a:picLocks noChangeAspect="1"/>
          </p:cNvPicPr>
          <p:nvPr/>
        </p:nvPicPr>
        <p:blipFill>
          <a:blip r:embed="rId5"/>
          <a:stretch>
            <a:fillRect/>
          </a:stretch>
        </p:blipFill>
        <p:spPr>
          <a:xfrm>
            <a:off x="3158640" y="1206108"/>
            <a:ext cx="2286000" cy="419100"/>
          </a:xfrm>
          <a:prstGeom prst="rect">
            <a:avLst/>
          </a:prstGeom>
        </p:spPr>
      </p:pic>
      <p:pic>
        <p:nvPicPr>
          <p:cNvPr id="9" name="Picture 9" descr="A close up of a sign&#10;&#10;Description generated with high confidence">
            <a:extLst>
              <a:ext uri="{FF2B5EF4-FFF2-40B4-BE49-F238E27FC236}">
                <a16:creationId xmlns:a16="http://schemas.microsoft.com/office/drawing/2014/main" id="{57802B1F-184A-4192-8954-D61602211F6E}"/>
              </a:ext>
            </a:extLst>
          </p:cNvPr>
          <p:cNvPicPr>
            <a:picLocks noChangeAspect="1"/>
          </p:cNvPicPr>
          <p:nvPr/>
        </p:nvPicPr>
        <p:blipFill>
          <a:blip r:embed="rId6"/>
          <a:stretch>
            <a:fillRect/>
          </a:stretch>
        </p:blipFill>
        <p:spPr>
          <a:xfrm>
            <a:off x="6364271" y="2714331"/>
            <a:ext cx="1600200" cy="1028700"/>
          </a:xfrm>
          <a:prstGeom prst="rect">
            <a:avLst/>
          </a:prstGeom>
        </p:spPr>
      </p:pic>
      <p:pic>
        <p:nvPicPr>
          <p:cNvPr id="13" name="Picture 13" descr="A black sign with white letters&#10;&#10;Description generated with high confidence">
            <a:extLst>
              <a:ext uri="{FF2B5EF4-FFF2-40B4-BE49-F238E27FC236}">
                <a16:creationId xmlns:a16="http://schemas.microsoft.com/office/drawing/2014/main" id="{ADA8991F-E296-4613-A3EE-950399E53AF4}"/>
              </a:ext>
            </a:extLst>
          </p:cNvPr>
          <p:cNvPicPr>
            <a:picLocks noChangeAspect="1"/>
          </p:cNvPicPr>
          <p:nvPr/>
        </p:nvPicPr>
        <p:blipFill>
          <a:blip r:embed="rId7"/>
          <a:stretch>
            <a:fillRect/>
          </a:stretch>
        </p:blipFill>
        <p:spPr>
          <a:xfrm>
            <a:off x="653567" y="3743031"/>
            <a:ext cx="1352550" cy="1190625"/>
          </a:xfrm>
          <a:prstGeom prst="rect">
            <a:avLst/>
          </a:prstGeom>
        </p:spPr>
      </p:pic>
      <p:pic>
        <p:nvPicPr>
          <p:cNvPr id="17" name="Picture 17" descr="A black sign with white text&#10;&#10;Description generated with high confidence">
            <a:extLst>
              <a:ext uri="{FF2B5EF4-FFF2-40B4-BE49-F238E27FC236}">
                <a16:creationId xmlns:a16="http://schemas.microsoft.com/office/drawing/2014/main" id="{42ABBB7C-E180-4B31-9777-4E5564C5149C}"/>
              </a:ext>
            </a:extLst>
          </p:cNvPr>
          <p:cNvPicPr>
            <a:picLocks noChangeAspect="1"/>
          </p:cNvPicPr>
          <p:nvPr/>
        </p:nvPicPr>
        <p:blipFill>
          <a:blip r:embed="rId8"/>
          <a:stretch>
            <a:fillRect/>
          </a:stretch>
        </p:blipFill>
        <p:spPr>
          <a:xfrm>
            <a:off x="5784309" y="4737885"/>
            <a:ext cx="1485900" cy="1162050"/>
          </a:xfrm>
          <a:prstGeom prst="rect">
            <a:avLst/>
          </a:prstGeom>
        </p:spPr>
      </p:pic>
      <p:pic>
        <p:nvPicPr>
          <p:cNvPr id="19" name="Picture 19" descr="A picture containing clipart&#10;&#10;Description generated with very high confidence">
            <a:extLst>
              <a:ext uri="{FF2B5EF4-FFF2-40B4-BE49-F238E27FC236}">
                <a16:creationId xmlns:a16="http://schemas.microsoft.com/office/drawing/2014/main" id="{3FCE8E24-C661-4C88-9F57-F4695C3F0BD1}"/>
              </a:ext>
            </a:extLst>
          </p:cNvPr>
          <p:cNvPicPr>
            <a:picLocks noChangeAspect="1"/>
          </p:cNvPicPr>
          <p:nvPr/>
        </p:nvPicPr>
        <p:blipFill>
          <a:blip r:embed="rId9"/>
          <a:stretch>
            <a:fillRect/>
          </a:stretch>
        </p:blipFill>
        <p:spPr>
          <a:xfrm>
            <a:off x="6332947" y="1180707"/>
            <a:ext cx="1733550" cy="914400"/>
          </a:xfrm>
          <a:prstGeom prst="rect">
            <a:avLst/>
          </a:prstGeom>
        </p:spPr>
      </p:pic>
      <p:pic>
        <p:nvPicPr>
          <p:cNvPr id="21" name="Picture 21" descr="A sign on the side of a building&#10;&#10;Description generated with very high confidence">
            <a:extLst>
              <a:ext uri="{FF2B5EF4-FFF2-40B4-BE49-F238E27FC236}">
                <a16:creationId xmlns:a16="http://schemas.microsoft.com/office/drawing/2014/main" id="{97C1228B-096D-4E9E-BC18-F288392FAE6C}"/>
              </a:ext>
            </a:extLst>
          </p:cNvPr>
          <p:cNvPicPr>
            <a:picLocks noChangeAspect="1"/>
          </p:cNvPicPr>
          <p:nvPr/>
        </p:nvPicPr>
        <p:blipFill>
          <a:blip r:embed="rId10"/>
          <a:stretch>
            <a:fillRect/>
          </a:stretch>
        </p:blipFill>
        <p:spPr>
          <a:xfrm>
            <a:off x="2611224" y="1716393"/>
            <a:ext cx="3591612" cy="2930307"/>
          </a:xfrm>
          <a:prstGeom prst="rect">
            <a:avLst/>
          </a:prstGeom>
        </p:spPr>
      </p:pic>
      <p:pic>
        <p:nvPicPr>
          <p:cNvPr id="1026" name="Picture 2" descr="Image result for departments">
            <a:extLst>
              <a:ext uri="{FF2B5EF4-FFF2-40B4-BE49-F238E27FC236}">
                <a16:creationId xmlns:a16="http://schemas.microsoft.com/office/drawing/2014/main" id="{CBA08379-8456-4FE3-AE1B-71BF4EA9E6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4339" y="114363"/>
            <a:ext cx="4752975"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516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00">
        <p15:prstTrans prst="airplane" invX="1"/>
      </p:transition>
    </mc:Choice>
    <mc:Fallback xmlns="">
      <p:transition spd="slow" advTm="2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DD50-3F8E-4141-BAE2-253C6635EEE0}"/>
              </a:ext>
            </a:extLst>
          </p:cNvPr>
          <p:cNvSpPr>
            <a:spLocks noGrp="1"/>
          </p:cNvSpPr>
          <p:nvPr>
            <p:ph type="title"/>
          </p:nvPr>
        </p:nvSpPr>
        <p:spPr>
          <a:xfrm>
            <a:off x="1196366" y="244275"/>
            <a:ext cx="5966299" cy="1348700"/>
          </a:xfrm>
        </p:spPr>
        <p:txBody>
          <a:bodyPr>
            <a:noAutofit/>
          </a:bodyPr>
          <a:lstStyle/>
          <a:p>
            <a:pPr algn="ctr"/>
            <a:r>
              <a:rPr lang="en-US" sz="4000" b="1" i="1" dirty="0">
                <a:latin typeface="Arial" panose="020B0604020202020204" pitchFamily="34" charset="0"/>
                <a:cs typeface="Arial" panose="020B0604020202020204" pitchFamily="34" charset="0"/>
              </a:rPr>
              <a:t>The Forum </a:t>
            </a:r>
            <a:r>
              <a:rPr lang="en-US" sz="4000" b="1" dirty="0">
                <a:latin typeface="Arial" panose="020B0604020202020204" pitchFamily="34" charset="0"/>
                <a:cs typeface="Arial" panose="020B0604020202020204" pitchFamily="34" charset="0"/>
              </a:rPr>
              <a:t>is now in full color!</a:t>
            </a:r>
            <a:endParaRPr lang="en-US" sz="4000" b="1"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7E8F5BF-E43D-4BF4-ABAC-8C911FBC7CD2}"/>
              </a:ext>
            </a:extLst>
          </p:cNvPr>
          <p:cNvSpPr>
            <a:spLocks noGrp="1"/>
          </p:cNvSpPr>
          <p:nvPr>
            <p:ph type="sldNum" sz="quarter" idx="12"/>
          </p:nvPr>
        </p:nvSpPr>
        <p:spPr/>
        <p:txBody>
          <a:bodyPr/>
          <a:lstStyle/>
          <a:p>
            <a:fld id="{982F96FF-5441-4A4F-B1EB-D4C662B4C029}" type="slidenum">
              <a:rPr lang="en-US" smtClean="0"/>
              <a:t>7</a:t>
            </a:fld>
            <a:endParaRPr lang="en-US" dirty="0"/>
          </a:p>
        </p:txBody>
      </p:sp>
      <p:pic>
        <p:nvPicPr>
          <p:cNvPr id="6" name="Picture 5" descr="A picture containing person&#10;&#10;Description generated with high confidence">
            <a:extLst>
              <a:ext uri="{FF2B5EF4-FFF2-40B4-BE49-F238E27FC236}">
                <a16:creationId xmlns:a16="http://schemas.microsoft.com/office/drawing/2014/main" id="{C6759B44-06F5-45FD-AACF-03298CCC74BA}"/>
              </a:ext>
            </a:extLst>
          </p:cNvPr>
          <p:cNvPicPr>
            <a:picLocks noChangeAspect="1"/>
          </p:cNvPicPr>
          <p:nvPr/>
        </p:nvPicPr>
        <p:blipFill>
          <a:blip r:embed="rId3"/>
          <a:stretch>
            <a:fillRect/>
          </a:stretch>
        </p:blipFill>
        <p:spPr>
          <a:xfrm>
            <a:off x="609599" y="1592975"/>
            <a:ext cx="7139835" cy="4448388"/>
          </a:xfrm>
          <a:prstGeom prst="rect">
            <a:avLst/>
          </a:prstGeom>
          <a:effectLst>
            <a:innerShdw blurRad="114300">
              <a:prstClr val="black"/>
            </a:innerShdw>
          </a:effectLst>
        </p:spPr>
      </p:pic>
    </p:spTree>
    <p:extLst>
      <p:ext uri="{BB962C8B-B14F-4D97-AF65-F5344CB8AC3E}">
        <p14:creationId xmlns:p14="http://schemas.microsoft.com/office/powerpoint/2010/main" val="4251026011"/>
      </p:ext>
    </p:extLst>
  </p:cSld>
  <p:clrMapOvr>
    <a:masterClrMapping/>
  </p:clrMapOvr>
  <p:transition spd="slow" advTm="20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D208BA-410C-4968-9C07-5F848C08649C}"/>
              </a:ext>
            </a:extLst>
          </p:cNvPr>
          <p:cNvSpPr>
            <a:spLocks noGrp="1"/>
          </p:cNvSpPr>
          <p:nvPr>
            <p:ph type="sldNum" sz="quarter" idx="12"/>
          </p:nvPr>
        </p:nvSpPr>
        <p:spPr>
          <a:xfrm>
            <a:off x="6424012" y="6041363"/>
            <a:ext cx="512638" cy="365125"/>
          </a:xfrm>
        </p:spPr>
        <p:txBody>
          <a:bodyPr/>
          <a:lstStyle/>
          <a:p>
            <a:fld id="{0FF5EEBD-5882-6341-98F9-5D6DD8D8D364}" type="slidenum">
              <a:rPr lang="en-US" smtClean="0"/>
              <a:t>8</a:t>
            </a:fld>
            <a:endParaRPr lang="en-US" dirty="0"/>
          </a:p>
        </p:txBody>
      </p:sp>
      <p:sp>
        <p:nvSpPr>
          <p:cNvPr id="5" name="TextBox 4">
            <a:extLst>
              <a:ext uri="{FF2B5EF4-FFF2-40B4-BE49-F238E27FC236}">
                <a16:creationId xmlns:a16="http://schemas.microsoft.com/office/drawing/2014/main" id="{C2784042-7453-4B6D-87BC-26A60655A9A8}"/>
              </a:ext>
            </a:extLst>
          </p:cNvPr>
          <p:cNvSpPr txBox="1"/>
          <p:nvPr/>
        </p:nvSpPr>
        <p:spPr>
          <a:xfrm>
            <a:off x="1417246" y="3915950"/>
            <a:ext cx="4572000"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12449E"/>
                </a:solidFill>
                <a:latin typeface="Arial" panose="020B0604020202020204" pitchFamily="34" charset="0"/>
                <a:cs typeface="Arial" panose="020B0604020202020204" pitchFamily="34" charset="0"/>
              </a:rPr>
              <a:t>We have reached over 5 million people across the world with our social media platforms.</a:t>
            </a:r>
            <a:r>
              <a:rPr lang="en-US" sz="2000" dirty="0">
                <a:solidFill>
                  <a:srgbClr val="12449E"/>
                </a:solidFill>
                <a:latin typeface="Broadway"/>
              </a:rPr>
              <a:t> </a:t>
            </a:r>
            <a:r>
              <a:rPr lang="en-US" sz="2000" dirty="0">
                <a:solidFill>
                  <a:srgbClr val="12449E"/>
                </a:solidFill>
                <a:latin typeface="Broadway"/>
                <a:cs typeface="times new roman"/>
              </a:rPr>
              <a:t>​</a:t>
            </a:r>
            <a:endParaRPr lang="en-US" sz="2000" dirty="0">
              <a:solidFill>
                <a:srgbClr val="12449E"/>
              </a:solidFill>
              <a:latin typeface="Broadway"/>
            </a:endParaRPr>
          </a:p>
        </p:txBody>
      </p:sp>
      <p:pic>
        <p:nvPicPr>
          <p:cNvPr id="6" name="Picture 6">
            <a:extLst>
              <a:ext uri="{FF2B5EF4-FFF2-40B4-BE49-F238E27FC236}">
                <a16:creationId xmlns:a16="http://schemas.microsoft.com/office/drawing/2014/main" id="{E8D6FAB4-2859-4815-9D58-19D3D3DB1F44}"/>
              </a:ext>
            </a:extLst>
          </p:cNvPr>
          <p:cNvPicPr>
            <a:picLocks noChangeAspect="1"/>
          </p:cNvPicPr>
          <p:nvPr/>
        </p:nvPicPr>
        <p:blipFill>
          <a:blip r:embed="rId3"/>
          <a:stretch>
            <a:fillRect/>
          </a:stretch>
        </p:blipFill>
        <p:spPr>
          <a:xfrm>
            <a:off x="815087" y="5019607"/>
            <a:ext cx="1204318" cy="1204318"/>
          </a:xfrm>
          <a:prstGeom prst="rect">
            <a:avLst/>
          </a:prstGeom>
        </p:spPr>
      </p:pic>
      <p:pic>
        <p:nvPicPr>
          <p:cNvPr id="8" name="Picture 8">
            <a:extLst>
              <a:ext uri="{FF2B5EF4-FFF2-40B4-BE49-F238E27FC236}">
                <a16:creationId xmlns:a16="http://schemas.microsoft.com/office/drawing/2014/main" id="{DB01C797-2570-4F99-A715-CACFB1314B1F}"/>
              </a:ext>
            </a:extLst>
          </p:cNvPr>
          <p:cNvPicPr>
            <a:picLocks noChangeAspect="1"/>
          </p:cNvPicPr>
          <p:nvPr/>
        </p:nvPicPr>
        <p:blipFill>
          <a:blip r:embed="rId4"/>
          <a:stretch>
            <a:fillRect/>
          </a:stretch>
        </p:blipFill>
        <p:spPr>
          <a:xfrm>
            <a:off x="2706800" y="4990950"/>
            <a:ext cx="1474181" cy="986361"/>
          </a:xfrm>
          <a:prstGeom prst="rect">
            <a:avLst/>
          </a:prstGeom>
        </p:spPr>
      </p:pic>
      <p:pic>
        <p:nvPicPr>
          <p:cNvPr id="10" name="Picture 10" descr="A picture containing clipart&#10;&#10;Description generated with very high confidence">
            <a:extLst>
              <a:ext uri="{FF2B5EF4-FFF2-40B4-BE49-F238E27FC236}">
                <a16:creationId xmlns:a16="http://schemas.microsoft.com/office/drawing/2014/main" id="{EED12287-42F8-40B4-8373-C23B3D8DA9AC}"/>
              </a:ext>
            </a:extLst>
          </p:cNvPr>
          <p:cNvPicPr>
            <a:picLocks noChangeAspect="1"/>
          </p:cNvPicPr>
          <p:nvPr/>
        </p:nvPicPr>
        <p:blipFill>
          <a:blip r:embed="rId5"/>
          <a:stretch>
            <a:fillRect/>
          </a:stretch>
        </p:blipFill>
        <p:spPr>
          <a:xfrm>
            <a:off x="5161902" y="4932324"/>
            <a:ext cx="1080907" cy="1080907"/>
          </a:xfrm>
          <a:prstGeom prst="rect">
            <a:avLst/>
          </a:prstGeom>
        </p:spPr>
      </p:pic>
      <p:sp>
        <p:nvSpPr>
          <p:cNvPr id="4" name="TextBox 3">
            <a:extLst>
              <a:ext uri="{FF2B5EF4-FFF2-40B4-BE49-F238E27FC236}">
                <a16:creationId xmlns:a16="http://schemas.microsoft.com/office/drawing/2014/main" id="{026CB414-B9EE-4CDB-AF30-859C5F0386BB}"/>
              </a:ext>
            </a:extLst>
          </p:cNvPr>
          <p:cNvSpPr txBox="1"/>
          <p:nvPr/>
        </p:nvSpPr>
        <p:spPr>
          <a:xfrm>
            <a:off x="233465" y="189902"/>
            <a:ext cx="7194912" cy="523220"/>
          </a:xfrm>
          <a:prstGeom prst="rect">
            <a:avLst/>
          </a:prstGeom>
          <a:noFill/>
        </p:spPr>
        <p:txBody>
          <a:bodyPr wrap="square" rtlCol="0">
            <a:spAutoFit/>
          </a:bodyPr>
          <a:lstStyle/>
          <a:p>
            <a:r>
              <a:rPr lang="en-US" sz="2800" b="1" i="1" dirty="0">
                <a:solidFill>
                  <a:srgbClr val="3947CF"/>
                </a:solidFill>
                <a:latin typeface="Arial" panose="020B0604020202020204" pitchFamily="34" charset="0"/>
                <a:cs typeface="Arial" panose="020B0604020202020204" pitchFamily="34" charset="0"/>
              </a:rPr>
              <a:t>The Forum </a:t>
            </a:r>
            <a:r>
              <a:rPr lang="en-US" sz="2800" b="1" dirty="0">
                <a:solidFill>
                  <a:srgbClr val="3947CF"/>
                </a:solidFill>
                <a:latin typeface="Arial" panose="020B0604020202020204" pitchFamily="34" charset="0"/>
                <a:cs typeface="Arial" panose="020B0604020202020204" pitchFamily="34" charset="0"/>
              </a:rPr>
              <a:t>is quoted on Social Media</a:t>
            </a:r>
            <a:endParaRPr lang="en-US" sz="2800" dirty="0">
              <a:solidFill>
                <a:srgbClr val="3947CF"/>
              </a:solidFill>
              <a:latin typeface="Broadway" panose="04040905080B02020502" pitchFamily="82" charset="0"/>
            </a:endParaRPr>
          </a:p>
        </p:txBody>
      </p:sp>
      <p:sp>
        <p:nvSpPr>
          <p:cNvPr id="7" name="TextBox 6">
            <a:extLst>
              <a:ext uri="{FF2B5EF4-FFF2-40B4-BE49-F238E27FC236}">
                <a16:creationId xmlns:a16="http://schemas.microsoft.com/office/drawing/2014/main" id="{7DE4B348-9E78-41B5-918B-965B3055A354}"/>
              </a:ext>
            </a:extLst>
          </p:cNvPr>
          <p:cNvSpPr txBox="1"/>
          <p:nvPr/>
        </p:nvSpPr>
        <p:spPr>
          <a:xfrm>
            <a:off x="924073" y="3115280"/>
            <a:ext cx="6335914" cy="707886"/>
          </a:xfrm>
          <a:prstGeom prst="rect">
            <a:avLst/>
          </a:prstGeom>
          <a:noFill/>
        </p:spPr>
        <p:txBody>
          <a:bodyPr wrap="square" rtlCol="0">
            <a:spAutoFit/>
          </a:bodyPr>
          <a:lstStyle/>
          <a:p>
            <a:pPr algn="ctr"/>
            <a:r>
              <a:rPr lang="en-US" sz="2000" b="1" dirty="0">
                <a:solidFill>
                  <a:srgbClr val="12449E"/>
                </a:solidFill>
                <a:latin typeface="Arial" panose="020B0604020202020204" pitchFamily="34" charset="0"/>
                <a:cs typeface="Arial" panose="020B0604020202020204" pitchFamily="34" charset="0"/>
              </a:rPr>
              <a:t>Posts made to our social media platforms are from monthly issues of </a:t>
            </a:r>
            <a:r>
              <a:rPr lang="en-US" sz="2000" b="1" i="1" dirty="0">
                <a:solidFill>
                  <a:srgbClr val="12449E"/>
                </a:solidFill>
                <a:latin typeface="Arial" panose="020B0604020202020204" pitchFamily="34" charset="0"/>
                <a:cs typeface="Arial" panose="020B0604020202020204" pitchFamily="34" charset="0"/>
              </a:rPr>
              <a:t>The Forum</a:t>
            </a:r>
            <a:r>
              <a:rPr lang="en-US" sz="2000" b="1" dirty="0">
                <a:solidFill>
                  <a:srgbClr val="12449E"/>
                </a:solidFill>
                <a:latin typeface="Arial" panose="020B0604020202020204" pitchFamily="34" charset="0"/>
                <a:cs typeface="Arial" panose="020B0604020202020204" pitchFamily="34" charset="0"/>
              </a:rPr>
              <a:t>. </a:t>
            </a:r>
          </a:p>
        </p:txBody>
      </p:sp>
      <p:pic>
        <p:nvPicPr>
          <p:cNvPr id="11" name="Picture 7">
            <a:extLst>
              <a:ext uri="{FF2B5EF4-FFF2-40B4-BE49-F238E27FC236}">
                <a16:creationId xmlns:a16="http://schemas.microsoft.com/office/drawing/2014/main" id="{4149459E-256C-49A1-BC6B-BF8047F92EB6}"/>
              </a:ext>
            </a:extLst>
          </p:cNvPr>
          <p:cNvPicPr>
            <a:picLocks noChangeAspect="1"/>
          </p:cNvPicPr>
          <p:nvPr/>
        </p:nvPicPr>
        <p:blipFill rotWithShape="1">
          <a:blip r:embed="rId6"/>
          <a:srcRect r="-2146" b="1287"/>
          <a:stretch/>
        </p:blipFill>
        <p:spPr>
          <a:xfrm>
            <a:off x="314590" y="772459"/>
            <a:ext cx="2425726" cy="2344190"/>
          </a:xfrm>
          <a:prstGeom prst="rect">
            <a:avLst/>
          </a:prstGeom>
          <a:effectLst>
            <a:glow rad="127000">
              <a:srgbClr val="FF0000"/>
            </a:glow>
          </a:effectLst>
        </p:spPr>
      </p:pic>
      <p:pic>
        <p:nvPicPr>
          <p:cNvPr id="3" name="Picture 2">
            <a:extLst>
              <a:ext uri="{FF2B5EF4-FFF2-40B4-BE49-F238E27FC236}">
                <a16:creationId xmlns:a16="http://schemas.microsoft.com/office/drawing/2014/main" id="{3D287017-08D4-4FE3-8364-D3AC4B4A92C7}"/>
              </a:ext>
            </a:extLst>
          </p:cNvPr>
          <p:cNvPicPr>
            <a:picLocks noChangeAspect="1"/>
          </p:cNvPicPr>
          <p:nvPr/>
        </p:nvPicPr>
        <p:blipFill>
          <a:blip r:embed="rId7"/>
          <a:stretch>
            <a:fillRect/>
          </a:stretch>
        </p:blipFill>
        <p:spPr>
          <a:xfrm>
            <a:off x="2940982" y="937483"/>
            <a:ext cx="3048264" cy="2085013"/>
          </a:xfrm>
          <a:prstGeom prst="rect">
            <a:avLst/>
          </a:prstGeom>
          <a:effectLst>
            <a:glow rad="139700">
              <a:schemeClr val="accent3">
                <a:satMod val="175000"/>
                <a:alpha val="40000"/>
              </a:schemeClr>
            </a:glow>
          </a:effectLst>
        </p:spPr>
      </p:pic>
      <p:pic>
        <p:nvPicPr>
          <p:cNvPr id="13" name="Picture 12" descr="A person holding a sign&#10;&#10;Description generated with very high confidence">
            <a:extLst>
              <a:ext uri="{FF2B5EF4-FFF2-40B4-BE49-F238E27FC236}">
                <a16:creationId xmlns:a16="http://schemas.microsoft.com/office/drawing/2014/main" id="{4A97815D-BDE6-4762-8DA0-650DD3D6D6DD}"/>
              </a:ext>
            </a:extLst>
          </p:cNvPr>
          <p:cNvPicPr>
            <a:picLocks noChangeAspect="1"/>
          </p:cNvPicPr>
          <p:nvPr/>
        </p:nvPicPr>
        <p:blipFill>
          <a:blip r:embed="rId8"/>
          <a:stretch>
            <a:fillRect/>
          </a:stretch>
        </p:blipFill>
        <p:spPr>
          <a:xfrm>
            <a:off x="6169674" y="565639"/>
            <a:ext cx="2517405" cy="2564420"/>
          </a:xfrm>
          <a:prstGeom prst="rect">
            <a:avLst/>
          </a:prstGeom>
          <a:effectLst>
            <a:glow rad="139700">
              <a:srgbClr val="FF0000">
                <a:alpha val="40000"/>
              </a:srgbClr>
            </a:glow>
          </a:effectLst>
        </p:spPr>
      </p:pic>
    </p:spTree>
    <p:extLst>
      <p:ext uri="{BB962C8B-B14F-4D97-AF65-F5344CB8AC3E}">
        <p14:creationId xmlns:p14="http://schemas.microsoft.com/office/powerpoint/2010/main" val="1537179238"/>
      </p:ext>
    </p:extLst>
  </p:cSld>
  <p:clrMapOvr>
    <a:masterClrMapping/>
  </p:clrMapOvr>
  <mc:AlternateContent xmlns:mc="http://schemas.openxmlformats.org/markup-compatibility/2006" xmlns:p14="http://schemas.microsoft.com/office/powerpoint/2010/main">
    <mc:Choice Requires="p14">
      <p:transition spd="slow" p14:dur="1400" advTm="28000">
        <p14:ripple/>
      </p:transition>
    </mc:Choice>
    <mc:Fallback xmlns="">
      <p:transition spd="slow" advTm="2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54A3E9-B853-4BA6-BC1C-BDD3834D1740}"/>
              </a:ext>
            </a:extLst>
          </p:cNvPr>
          <p:cNvSpPr>
            <a:spLocks noGrp="1"/>
          </p:cNvSpPr>
          <p:nvPr>
            <p:ph type="sldNum" sz="quarter" idx="12"/>
          </p:nvPr>
        </p:nvSpPr>
        <p:spPr/>
        <p:txBody>
          <a:bodyPr/>
          <a:lstStyle/>
          <a:p>
            <a:fld id="{0FF5EEBD-5882-6341-98F9-5D6DD8D8D364}" type="slidenum">
              <a:rPr lang="en-US" smtClean="0"/>
              <a:t>9</a:t>
            </a:fld>
            <a:endParaRPr lang="en-US" dirty="0"/>
          </a:p>
        </p:txBody>
      </p:sp>
      <p:pic>
        <p:nvPicPr>
          <p:cNvPr id="9" name="Picture 8" descr="A picture containing indoor, dog&#10;&#10;Description generated with very high confidence">
            <a:extLst>
              <a:ext uri="{FF2B5EF4-FFF2-40B4-BE49-F238E27FC236}">
                <a16:creationId xmlns:a16="http://schemas.microsoft.com/office/drawing/2014/main" id="{A1A4E18D-160A-4470-AD5A-EDFEF0B29FC3}"/>
              </a:ext>
            </a:extLst>
          </p:cNvPr>
          <p:cNvPicPr>
            <a:picLocks noChangeAspect="1"/>
          </p:cNvPicPr>
          <p:nvPr/>
        </p:nvPicPr>
        <p:blipFill>
          <a:blip r:embed="rId3"/>
          <a:stretch>
            <a:fillRect/>
          </a:stretch>
        </p:blipFill>
        <p:spPr>
          <a:xfrm>
            <a:off x="5714949" y="2601921"/>
            <a:ext cx="1972092" cy="1806054"/>
          </a:xfrm>
          <a:prstGeom prst="rect">
            <a:avLst/>
          </a:prstGeom>
          <a:effectLst>
            <a:glow rad="127000">
              <a:schemeClr val="accent3">
                <a:lumMod val="60000"/>
                <a:lumOff val="40000"/>
              </a:schemeClr>
            </a:glow>
          </a:effectLst>
        </p:spPr>
      </p:pic>
      <p:sp>
        <p:nvSpPr>
          <p:cNvPr id="6" name="Rectangle 5">
            <a:extLst>
              <a:ext uri="{FF2B5EF4-FFF2-40B4-BE49-F238E27FC236}">
                <a16:creationId xmlns:a16="http://schemas.microsoft.com/office/drawing/2014/main" id="{1A314211-B24C-4C5E-85B4-1C117CA7F4F1}"/>
              </a:ext>
            </a:extLst>
          </p:cNvPr>
          <p:cNvSpPr/>
          <p:nvPr/>
        </p:nvSpPr>
        <p:spPr>
          <a:xfrm>
            <a:off x="603548" y="47362"/>
            <a:ext cx="6517533" cy="1384995"/>
          </a:xfrm>
          <a:prstGeom prst="rect">
            <a:avLst/>
          </a:prstGeom>
        </p:spPr>
        <p:txBody>
          <a:bodyPr wrap="square">
            <a:spAutoFit/>
          </a:bodyPr>
          <a:lstStyle/>
          <a:p>
            <a:pPr algn="ctr"/>
            <a:r>
              <a:rPr lang="en-US" sz="2800" b="1" dirty="0">
                <a:solidFill>
                  <a:srgbClr val="0070C0"/>
                </a:solidFill>
                <a:latin typeface="Arial" panose="020B0604020202020204" pitchFamily="34" charset="0"/>
                <a:cs typeface="Arial" panose="020B0604020202020204" pitchFamily="34" charset="0"/>
              </a:rPr>
              <a:t>Stories in </a:t>
            </a:r>
            <a:r>
              <a:rPr lang="en-US" sz="2800" b="1" i="1" dirty="0">
                <a:solidFill>
                  <a:srgbClr val="0070C0"/>
                </a:solidFill>
                <a:latin typeface="Arial" panose="020B0604020202020204" pitchFamily="34" charset="0"/>
                <a:cs typeface="Arial" panose="020B0604020202020204" pitchFamily="34" charset="0"/>
              </a:rPr>
              <a:t>The Forum </a:t>
            </a:r>
            <a:r>
              <a:rPr lang="en-US" sz="2800" b="1" dirty="0">
                <a:solidFill>
                  <a:srgbClr val="0070C0"/>
                </a:solidFill>
                <a:latin typeface="Arial" panose="020B0604020202020204" pitchFamily="34" charset="0"/>
                <a:cs typeface="Arial" panose="020B0604020202020204" pitchFamily="34" charset="0"/>
              </a:rPr>
              <a:t>come from our members. Have you considered submitting a sharing?</a:t>
            </a:r>
            <a:endParaRPr lang="en-US" sz="28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4817EF8-F95F-4B08-9812-02D1769B826C}"/>
              </a:ext>
            </a:extLst>
          </p:cNvPr>
          <p:cNvSpPr/>
          <p:nvPr/>
        </p:nvSpPr>
        <p:spPr>
          <a:xfrm>
            <a:off x="1274322" y="5132281"/>
            <a:ext cx="4727643" cy="1200329"/>
          </a:xfrm>
          <a:prstGeom prst="rect">
            <a:avLst/>
          </a:prstGeom>
        </p:spPr>
        <p:txBody>
          <a:bodyPr wrap="square">
            <a:spAutoFit/>
          </a:bodyPr>
          <a:lstStyle/>
          <a:p>
            <a:pPr algn="ctr"/>
            <a:r>
              <a:rPr lang="en-US" dirty="0">
                <a:solidFill>
                  <a:srgbClr val="3947CF"/>
                </a:solidFill>
                <a:latin typeface="Aharoni" panose="02010803020104030203" pitchFamily="2" charset="-79"/>
                <a:cs typeface="Aharoni" panose="02010803020104030203" pitchFamily="2" charset="-79"/>
              </a:rPr>
              <a:t>Readers are encouraged to send in not only articles, but photographs, as well, to </a:t>
            </a:r>
            <a:r>
              <a:rPr lang="en-US" dirty="0">
                <a:solidFill>
                  <a:srgbClr val="3947CF"/>
                </a:solidFill>
                <a:latin typeface="Aharoni" panose="02010803020104030203" pitchFamily="2" charset="-79"/>
                <a:cs typeface="Aharoni" panose="02010803020104030203" pitchFamily="2" charset="-79"/>
                <a:hlinkClick r:id="rId4">
                  <a:extLst>
                    <a:ext uri="{A12FA001-AC4F-418D-AE19-62706E023703}">
                      <ahyp:hlinkClr xmlns:ahyp="http://schemas.microsoft.com/office/drawing/2018/hyperlinkcolor" val="tx"/>
                    </a:ext>
                  </a:extLst>
                </a:hlinkClick>
              </a:rPr>
              <a:t>al-anon.org/</a:t>
            </a:r>
            <a:r>
              <a:rPr lang="en-US" dirty="0" err="1">
                <a:solidFill>
                  <a:srgbClr val="3947CF"/>
                </a:solidFill>
                <a:latin typeface="Aharoni" panose="02010803020104030203" pitchFamily="2" charset="-79"/>
                <a:cs typeface="Aharoni" panose="02010803020104030203" pitchFamily="2" charset="-79"/>
                <a:hlinkClick r:id="rId4">
                  <a:extLst>
                    <a:ext uri="{A12FA001-AC4F-418D-AE19-62706E023703}">
                      <ahyp:hlinkClr xmlns:ahyp="http://schemas.microsoft.com/office/drawing/2018/hyperlinkcolor" val="tx"/>
                    </a:ext>
                  </a:extLst>
                </a:hlinkClick>
              </a:rPr>
              <a:t>forumshare</a:t>
            </a:r>
            <a:endParaRPr lang="en-US" dirty="0">
              <a:solidFill>
                <a:srgbClr val="3947CF"/>
              </a:solidFill>
              <a:latin typeface="Aharoni" panose="02010803020104030203" pitchFamily="2" charset="-79"/>
              <a:cs typeface="Aharoni" panose="02010803020104030203" pitchFamily="2" charset="-79"/>
            </a:endParaRPr>
          </a:p>
          <a:p>
            <a:pPr algn="ctr"/>
            <a:r>
              <a:rPr lang="en-US" dirty="0">
                <a:solidFill>
                  <a:srgbClr val="3947CF"/>
                </a:solidFill>
                <a:latin typeface="Aharoni" panose="02010803020104030203" pitchFamily="2" charset="-79"/>
                <a:cs typeface="Aharoni" panose="02010803020104030203" pitchFamily="2" charset="-79"/>
              </a:rPr>
              <a:t>.</a:t>
            </a:r>
          </a:p>
        </p:txBody>
      </p:sp>
      <p:pic>
        <p:nvPicPr>
          <p:cNvPr id="5" name="Picture 4" descr="A screenshot of a computer&#10;&#10;Description generated with very high confidence">
            <a:extLst>
              <a:ext uri="{FF2B5EF4-FFF2-40B4-BE49-F238E27FC236}">
                <a16:creationId xmlns:a16="http://schemas.microsoft.com/office/drawing/2014/main" id="{5F967774-A9A4-4D28-8AE4-886281F4748D}"/>
              </a:ext>
            </a:extLst>
          </p:cNvPr>
          <p:cNvPicPr>
            <a:picLocks noChangeAspect="1"/>
          </p:cNvPicPr>
          <p:nvPr/>
        </p:nvPicPr>
        <p:blipFill>
          <a:blip r:embed="rId5"/>
          <a:stretch>
            <a:fillRect/>
          </a:stretch>
        </p:blipFill>
        <p:spPr>
          <a:xfrm>
            <a:off x="300624" y="1668669"/>
            <a:ext cx="4983364" cy="32273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4018205618"/>
      </p:ext>
    </p:extLst>
  </p:cSld>
  <p:clrMapOvr>
    <a:masterClrMapping/>
  </p:clrMapOvr>
  <mc:AlternateContent xmlns:mc="http://schemas.openxmlformats.org/markup-compatibility/2006" xmlns:p14="http://schemas.microsoft.com/office/powerpoint/2010/main">
    <mc:Choice Requires="p14">
      <p:transition spd="slow" p14:dur="3900" advTm="20000">
        <p14:glitter pattern="hexagon"/>
      </p:transition>
    </mc:Choice>
    <mc:Fallback xmlns="">
      <p:transition spd="slow" advTm="20000">
        <p:fade/>
      </p:transition>
    </mc:Fallback>
  </mc:AlternateContent>
</p:sld>
</file>

<file path=ppt/theme/theme1.xml><?xml version="1.0" encoding="utf-8"?>
<a:theme xmlns:a="http://schemas.openxmlformats.org/drawingml/2006/main" name="Fac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AFG Inc PowerPoint Template - Sept 2018" id="{54AE332E-0F0F-48DA-A11B-B0505E63C367}" vid="{7FEA37B5-F2D4-412B-BE5D-C81B3FB149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AFG Inc PowerPoint Template - Sept 2018</Template>
  <TotalTime>914</TotalTime>
  <Words>847</Words>
  <Application>Microsoft Office PowerPoint</Application>
  <PresentationFormat>On-screen Show (4:3)</PresentationFormat>
  <Paragraphs>75</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Aharoni</vt:lpstr>
      <vt:lpstr>Arial</vt:lpstr>
      <vt:lpstr>Arial Black</vt:lpstr>
      <vt:lpstr>Broadway</vt:lpstr>
      <vt:lpstr>Calibri</vt:lpstr>
      <vt:lpstr>Times New Roman</vt:lpstr>
      <vt:lpstr>Trebuchet MS</vt:lpstr>
      <vt:lpstr>Wingdings 3</vt:lpstr>
      <vt:lpstr>Facet</vt:lpstr>
      <vt:lpstr>PowerPoint Presentation</vt:lpstr>
      <vt:lpstr>PowerPoint Presentation</vt:lpstr>
      <vt:lpstr>PowerPoint Presentation</vt:lpstr>
      <vt:lpstr>                                           In The Forum, Al-Anon and Alateen members share their challenges, insights, and progress along their paths of self-discovery and spiritual growth. It has been a vital part of recovery for many members. </vt:lpstr>
      <vt:lpstr>Your Group Representative is also your Forum Representative</vt:lpstr>
      <vt:lpstr>PowerPoint Presentation</vt:lpstr>
      <vt:lpstr>The Forum is now in full color!</vt:lpstr>
      <vt:lpstr>PowerPoint Presentation</vt:lpstr>
      <vt:lpstr>PowerPoint Presentation</vt:lpstr>
      <vt:lpstr>The Forum is also available in an electronic version at  al-anon.org/electronic-literature  </vt:lpstr>
      <vt:lpstr>PowerPoint Presentation</vt:lpstr>
    </vt:vector>
  </TitlesOfParts>
  <Company>Al Anon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Angelica Person</dc:creator>
  <cp:lastModifiedBy>Ciatti, Elsa - Lake Weir High School</cp:lastModifiedBy>
  <cp:revision>449</cp:revision>
  <cp:lastPrinted>2018-10-08T15:36:01Z</cp:lastPrinted>
  <dcterms:created xsi:type="dcterms:W3CDTF">2018-09-24T18:21:49Z</dcterms:created>
  <dcterms:modified xsi:type="dcterms:W3CDTF">2019-01-25T01:27:57Z</dcterms:modified>
</cp:coreProperties>
</file>